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7" r:id="rId6"/>
    <p:sldId id="268" r:id="rId7"/>
    <p:sldId id="270" r:id="rId8"/>
    <p:sldId id="260" r:id="rId9"/>
    <p:sldId id="271" r:id="rId10"/>
    <p:sldId id="263" r:id="rId11"/>
    <p:sldId id="261" r:id="rId12"/>
    <p:sldId id="266" r:id="rId13"/>
    <p:sldId id="26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AB1E"/>
    <a:srgbClr val="304556"/>
    <a:srgbClr val="2E4150"/>
    <a:srgbClr val="FBA41F"/>
    <a:srgbClr val="FCB11A"/>
    <a:srgbClr val="FDB219"/>
    <a:srgbClr val="FBAA1D"/>
    <a:srgbClr val="FFFFFF"/>
    <a:srgbClr val="2E4452"/>
    <a:srgbClr val="FCAD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64" autoAdjust="0"/>
    <p:restoredTop sz="94643" autoAdjust="0"/>
  </p:normalViewPr>
  <p:slideViewPr>
    <p:cSldViewPr snapToGrid="0">
      <p:cViewPr varScale="1">
        <p:scale>
          <a:sx n="108" d="100"/>
          <a:sy n="108" d="100"/>
        </p:scale>
        <p:origin x="35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45171372108611"/>
          <c:y val="9.250317605728936E-2"/>
          <c:w val="0.70684501786123666"/>
          <c:h val="0.8990382876382165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92D050"/>
            </a:solidFill>
          </c:spPr>
          <c:dPt>
            <c:idx val="0"/>
            <c:bubble3D val="0"/>
            <c:spPr>
              <a:solidFill>
                <a:srgbClr val="FBAA1D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657-431A-8733-896B6FF6B810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657-431A-8733-896B6FF6B81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657-431A-8733-896B6FF6B81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45171372108611"/>
          <c:y val="9.250317605728936E-2"/>
          <c:w val="0.70684501786123666"/>
          <c:h val="0.8990382876382165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DB219"/>
            </a:solidFill>
            <a:ln>
              <a:noFill/>
            </a:ln>
          </c:spPr>
          <c:dPt>
            <c:idx val="0"/>
            <c:bubble3D val="0"/>
            <c:spPr>
              <a:solidFill>
                <a:srgbClr val="FDB219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8CA-4181-8240-15A2BA1C3F3B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8CA-4181-8240-15A2BA1C3F3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8CA-4181-8240-15A2BA1C3F3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30599962425415"/>
          <c:y val="0.11918343037772867"/>
          <c:w val="0.70684501786123666"/>
          <c:h val="0.8990382876382165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1FD-410A-BC88-BF749B9FC5AD}"/>
              </c:ext>
            </c:extLst>
          </c:dPt>
          <c:dPt>
            <c:idx val="1"/>
            <c:bubble3D val="0"/>
            <c:spPr>
              <a:solidFill>
                <a:srgbClr val="FDB219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1FD-410A-BC88-BF749B9FC5AD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1FD-410A-BC88-BF749B9FC5A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</c:v>
                </c:pt>
                <c:pt idx="1">
                  <c:v>25</c:v>
                </c:pt>
                <c:pt idx="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1FD-410A-BC88-BF749B9FC5A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45171372108611"/>
          <c:y val="9.250317605728936E-2"/>
          <c:w val="0.70684501786123666"/>
          <c:h val="0.8990382876382165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FC000"/>
            </a:solidFill>
          </c:spPr>
          <c:explosion val="2"/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A06-404E-B78A-652E4BCD4F5B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A06-404E-B78A-652E4BCD4F5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06-404E-B78A-652E4BCD4F5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F11311-A44C-4713-9444-D13C605A60D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BFCF81-AFAB-4E90-8956-2DE3273E4030}">
      <dgm:prSet phldrT="[Текст]" custT="1"/>
      <dgm:spPr>
        <a:solidFill>
          <a:schemeClr val="accent4">
            <a:lumMod val="40000"/>
            <a:lumOff val="60000"/>
          </a:schemeClr>
        </a:solidFill>
        <a:ln w="19050"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400" dirty="0">
              <a:solidFill>
                <a:schemeClr val="tx1"/>
              </a:solidFill>
            </a:rPr>
            <a:t>1. Наименование кооператива</a:t>
          </a:r>
        </a:p>
      </dgm:t>
    </dgm:pt>
    <dgm:pt modelId="{7EB2F600-4A3C-49C1-983C-4A0C4DEBEA37}" type="parTrans" cxnId="{2BDDC2F1-0D72-4B0B-B6B4-0C7386D4D15A}">
      <dgm:prSet/>
      <dgm:spPr/>
      <dgm:t>
        <a:bodyPr/>
        <a:lstStyle/>
        <a:p>
          <a:endParaRPr lang="ru-RU" sz="2400"/>
        </a:p>
      </dgm:t>
    </dgm:pt>
    <dgm:pt modelId="{F13BA2EF-1A6D-4B86-BA59-9514B4775905}" type="sibTrans" cxnId="{2BDDC2F1-0D72-4B0B-B6B4-0C7386D4D15A}">
      <dgm:prSet/>
      <dgm:spPr/>
      <dgm:t>
        <a:bodyPr/>
        <a:lstStyle/>
        <a:p>
          <a:endParaRPr lang="ru-RU" sz="2400"/>
        </a:p>
      </dgm:t>
    </dgm:pt>
    <dgm:pt modelId="{A302072C-8D0B-40F2-847A-BBF6C3424947}">
      <dgm:prSet phldrT="[Текст]" custT="1"/>
      <dgm:spPr>
        <a:solidFill>
          <a:schemeClr val="accent4">
            <a:lumMod val="60000"/>
            <a:lumOff val="40000"/>
          </a:schemeClr>
        </a:solidFill>
        <a:ln w="19050"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400" dirty="0">
              <a:solidFill>
                <a:schemeClr val="tx1"/>
              </a:solidFill>
            </a:rPr>
            <a:t>2. Адрес регистрации кооператива</a:t>
          </a:r>
        </a:p>
      </dgm:t>
    </dgm:pt>
    <dgm:pt modelId="{87B476AB-6586-4F49-B95D-22AF2B0DEA49}" type="parTrans" cxnId="{2F6E6F38-EFE5-455B-8859-054BB703769F}">
      <dgm:prSet/>
      <dgm:spPr/>
      <dgm:t>
        <a:bodyPr/>
        <a:lstStyle/>
        <a:p>
          <a:endParaRPr lang="ru-RU" sz="2400"/>
        </a:p>
      </dgm:t>
    </dgm:pt>
    <dgm:pt modelId="{FADE755D-40BB-4FC4-AB4E-10264875C5BD}" type="sibTrans" cxnId="{2F6E6F38-EFE5-455B-8859-054BB703769F}">
      <dgm:prSet/>
      <dgm:spPr/>
      <dgm:t>
        <a:bodyPr/>
        <a:lstStyle/>
        <a:p>
          <a:endParaRPr lang="ru-RU" sz="2400"/>
        </a:p>
      </dgm:t>
    </dgm:pt>
    <dgm:pt modelId="{4FBD5F25-FCD5-4E12-B18F-A9AE424CBF2A}">
      <dgm:prSet phldrT="[Текст]" custT="1"/>
      <dgm:spPr>
        <a:solidFill>
          <a:schemeClr val="accent4">
            <a:lumMod val="40000"/>
            <a:lumOff val="60000"/>
          </a:schemeClr>
        </a:solidFill>
        <a:ln w="19050"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400" dirty="0">
              <a:solidFill>
                <a:schemeClr val="tx1"/>
              </a:solidFill>
            </a:rPr>
            <a:t>3. Список участников. Предоставить по ним ИНН (для ФЛ) и ОГРНИП (для КФХ и ИП), паспортные и контактные данные</a:t>
          </a:r>
        </a:p>
      </dgm:t>
    </dgm:pt>
    <dgm:pt modelId="{A79B03E1-663A-449E-94C7-23565F478602}" type="parTrans" cxnId="{D91F07FC-067B-4633-8785-CFF7957E95DA}">
      <dgm:prSet/>
      <dgm:spPr/>
      <dgm:t>
        <a:bodyPr/>
        <a:lstStyle/>
        <a:p>
          <a:endParaRPr lang="ru-RU" sz="2400"/>
        </a:p>
      </dgm:t>
    </dgm:pt>
    <dgm:pt modelId="{99F4E91C-4CE3-452E-BD1B-BD1CF7513368}" type="sibTrans" cxnId="{D91F07FC-067B-4633-8785-CFF7957E95DA}">
      <dgm:prSet/>
      <dgm:spPr/>
      <dgm:t>
        <a:bodyPr/>
        <a:lstStyle/>
        <a:p>
          <a:endParaRPr lang="ru-RU" sz="2400"/>
        </a:p>
      </dgm:t>
    </dgm:pt>
    <dgm:pt modelId="{B80B3A8D-28C2-407A-A066-50AF992BC734}" type="pres">
      <dgm:prSet presAssocID="{44F11311-A44C-4713-9444-D13C605A60D1}" presName="linear" presStyleCnt="0">
        <dgm:presLayoutVars>
          <dgm:dir/>
          <dgm:animLvl val="lvl"/>
          <dgm:resizeHandles val="exact"/>
        </dgm:presLayoutVars>
      </dgm:prSet>
      <dgm:spPr/>
    </dgm:pt>
    <dgm:pt modelId="{17678ED5-64FD-4A71-B889-0667F6E3F737}" type="pres">
      <dgm:prSet presAssocID="{30BFCF81-AFAB-4E90-8956-2DE3273E4030}" presName="parentLin" presStyleCnt="0"/>
      <dgm:spPr/>
    </dgm:pt>
    <dgm:pt modelId="{1C20A3D3-A87A-410A-9B31-FC3D145B5103}" type="pres">
      <dgm:prSet presAssocID="{30BFCF81-AFAB-4E90-8956-2DE3273E4030}" presName="parentLeftMargin" presStyleLbl="node1" presStyleIdx="0" presStyleCnt="3"/>
      <dgm:spPr/>
    </dgm:pt>
    <dgm:pt modelId="{DDFC82DA-7509-4A24-878A-DB49B4E41FD2}" type="pres">
      <dgm:prSet presAssocID="{30BFCF81-AFAB-4E90-8956-2DE3273E4030}" presName="parentText" presStyleLbl="node1" presStyleIdx="0" presStyleCnt="3" custScaleY="151555">
        <dgm:presLayoutVars>
          <dgm:chMax val="0"/>
          <dgm:bulletEnabled val="1"/>
        </dgm:presLayoutVars>
      </dgm:prSet>
      <dgm:spPr/>
    </dgm:pt>
    <dgm:pt modelId="{681F55FD-306A-4256-BB24-DB2A4D3A51E5}" type="pres">
      <dgm:prSet presAssocID="{30BFCF81-AFAB-4E90-8956-2DE3273E4030}" presName="negativeSpace" presStyleCnt="0"/>
      <dgm:spPr/>
    </dgm:pt>
    <dgm:pt modelId="{B93BC0A7-58D6-487C-ACEB-9F6863F2970B}" type="pres">
      <dgm:prSet presAssocID="{30BFCF81-AFAB-4E90-8956-2DE3273E4030}" presName="childText" presStyleLbl="conFgAcc1" presStyleIdx="0" presStyleCnt="3">
        <dgm:presLayoutVars>
          <dgm:bulletEnabled val="1"/>
        </dgm:presLayoutVars>
      </dgm:prSet>
      <dgm:spPr>
        <a:ln>
          <a:solidFill>
            <a:schemeClr val="accent4">
              <a:lumMod val="75000"/>
            </a:schemeClr>
          </a:solidFill>
        </a:ln>
      </dgm:spPr>
    </dgm:pt>
    <dgm:pt modelId="{F4AE6995-904C-41D6-BF8E-B6416F7A14F2}" type="pres">
      <dgm:prSet presAssocID="{F13BA2EF-1A6D-4B86-BA59-9514B4775905}" presName="spaceBetweenRectangles" presStyleCnt="0"/>
      <dgm:spPr/>
    </dgm:pt>
    <dgm:pt modelId="{BC093C70-D99D-42B0-8C88-C54F367BF168}" type="pres">
      <dgm:prSet presAssocID="{A302072C-8D0B-40F2-847A-BBF6C3424947}" presName="parentLin" presStyleCnt="0"/>
      <dgm:spPr/>
    </dgm:pt>
    <dgm:pt modelId="{E2A82B25-9250-4200-BD9A-3BF2F9E9747B}" type="pres">
      <dgm:prSet presAssocID="{A302072C-8D0B-40F2-847A-BBF6C3424947}" presName="parentLeftMargin" presStyleLbl="node1" presStyleIdx="0" presStyleCnt="3"/>
      <dgm:spPr/>
    </dgm:pt>
    <dgm:pt modelId="{750F7D58-2B82-468F-B361-A54BB5545D7D}" type="pres">
      <dgm:prSet presAssocID="{A302072C-8D0B-40F2-847A-BBF6C3424947}" presName="parentText" presStyleLbl="node1" presStyleIdx="1" presStyleCnt="3" custScaleY="159712">
        <dgm:presLayoutVars>
          <dgm:chMax val="0"/>
          <dgm:bulletEnabled val="1"/>
        </dgm:presLayoutVars>
      </dgm:prSet>
      <dgm:spPr/>
    </dgm:pt>
    <dgm:pt modelId="{20770F2B-4D0E-4A2B-868B-3FF8C7E59233}" type="pres">
      <dgm:prSet presAssocID="{A302072C-8D0B-40F2-847A-BBF6C3424947}" presName="negativeSpace" presStyleCnt="0"/>
      <dgm:spPr/>
    </dgm:pt>
    <dgm:pt modelId="{50BF026B-3B6F-4F7B-8CAF-797A84CB28E0}" type="pres">
      <dgm:prSet presAssocID="{A302072C-8D0B-40F2-847A-BBF6C3424947}" presName="childText" presStyleLbl="conFgAcc1" presStyleIdx="1" presStyleCnt="3" custLinFactNeighborX="0" custLinFactNeighborY="-75278">
        <dgm:presLayoutVars>
          <dgm:bulletEnabled val="1"/>
        </dgm:presLayoutVars>
      </dgm:prSet>
      <dgm:spPr>
        <a:ln>
          <a:solidFill>
            <a:schemeClr val="accent4">
              <a:lumMod val="75000"/>
            </a:schemeClr>
          </a:solidFill>
        </a:ln>
      </dgm:spPr>
    </dgm:pt>
    <dgm:pt modelId="{54C9DFEF-6CC4-48D4-9063-BA245E936505}" type="pres">
      <dgm:prSet presAssocID="{FADE755D-40BB-4FC4-AB4E-10264875C5BD}" presName="spaceBetweenRectangles" presStyleCnt="0"/>
      <dgm:spPr/>
    </dgm:pt>
    <dgm:pt modelId="{B86CFE9C-9745-438B-8EDB-0BA51A3173A2}" type="pres">
      <dgm:prSet presAssocID="{4FBD5F25-FCD5-4E12-B18F-A9AE424CBF2A}" presName="parentLin" presStyleCnt="0"/>
      <dgm:spPr/>
    </dgm:pt>
    <dgm:pt modelId="{845CC2E5-7BCF-47DB-853C-E07BF123FC74}" type="pres">
      <dgm:prSet presAssocID="{4FBD5F25-FCD5-4E12-B18F-A9AE424CBF2A}" presName="parentLeftMargin" presStyleLbl="node1" presStyleIdx="1" presStyleCnt="3"/>
      <dgm:spPr/>
    </dgm:pt>
    <dgm:pt modelId="{D7B6A63F-BEE6-416A-87D7-3B445B89657C}" type="pres">
      <dgm:prSet presAssocID="{4FBD5F25-FCD5-4E12-B18F-A9AE424CBF2A}" presName="parentText" presStyleLbl="node1" presStyleIdx="2" presStyleCnt="3" custScaleY="158449" custLinFactNeighborX="5745" custLinFactNeighborY="-15782">
        <dgm:presLayoutVars>
          <dgm:chMax val="0"/>
          <dgm:bulletEnabled val="1"/>
        </dgm:presLayoutVars>
      </dgm:prSet>
      <dgm:spPr/>
    </dgm:pt>
    <dgm:pt modelId="{5C71A44C-5F37-4FFB-8CC3-F23C6B1253A8}" type="pres">
      <dgm:prSet presAssocID="{4FBD5F25-FCD5-4E12-B18F-A9AE424CBF2A}" presName="negativeSpace" presStyleCnt="0"/>
      <dgm:spPr/>
    </dgm:pt>
    <dgm:pt modelId="{CDB4E0FE-343D-4E5B-9EA6-F97980277D36}" type="pres">
      <dgm:prSet presAssocID="{4FBD5F25-FCD5-4E12-B18F-A9AE424CBF2A}" presName="childText" presStyleLbl="conFgAcc1" presStyleIdx="2" presStyleCnt="3" custLinFactNeighborY="-56122">
        <dgm:presLayoutVars>
          <dgm:bulletEnabled val="1"/>
        </dgm:presLayoutVars>
      </dgm:prSet>
      <dgm:spPr>
        <a:ln>
          <a:solidFill>
            <a:schemeClr val="accent4">
              <a:lumMod val="75000"/>
            </a:schemeClr>
          </a:solidFill>
        </a:ln>
      </dgm:spPr>
    </dgm:pt>
  </dgm:ptLst>
  <dgm:cxnLst>
    <dgm:cxn modelId="{3900DB08-E210-447B-A018-DF0176EAD352}" type="presOf" srcId="{44F11311-A44C-4713-9444-D13C605A60D1}" destId="{B80B3A8D-28C2-407A-A066-50AF992BC734}" srcOrd="0" destOrd="0" presId="urn:microsoft.com/office/officeart/2005/8/layout/list1"/>
    <dgm:cxn modelId="{2F6E6F38-EFE5-455B-8859-054BB703769F}" srcId="{44F11311-A44C-4713-9444-D13C605A60D1}" destId="{A302072C-8D0B-40F2-847A-BBF6C3424947}" srcOrd="1" destOrd="0" parTransId="{87B476AB-6586-4F49-B95D-22AF2B0DEA49}" sibTransId="{FADE755D-40BB-4FC4-AB4E-10264875C5BD}"/>
    <dgm:cxn modelId="{7852809E-1FC0-4A1B-A0D2-EF3D659D9042}" type="presOf" srcId="{30BFCF81-AFAB-4E90-8956-2DE3273E4030}" destId="{1C20A3D3-A87A-410A-9B31-FC3D145B5103}" srcOrd="0" destOrd="0" presId="urn:microsoft.com/office/officeart/2005/8/layout/list1"/>
    <dgm:cxn modelId="{E5FADAAB-DA89-497A-B446-3C110079BEF1}" type="presOf" srcId="{4FBD5F25-FCD5-4E12-B18F-A9AE424CBF2A}" destId="{845CC2E5-7BCF-47DB-853C-E07BF123FC74}" srcOrd="0" destOrd="0" presId="urn:microsoft.com/office/officeart/2005/8/layout/list1"/>
    <dgm:cxn modelId="{113FBDC3-28F3-4FB3-86A2-43388E40ED30}" type="presOf" srcId="{30BFCF81-AFAB-4E90-8956-2DE3273E4030}" destId="{DDFC82DA-7509-4A24-878A-DB49B4E41FD2}" srcOrd="1" destOrd="0" presId="urn:microsoft.com/office/officeart/2005/8/layout/list1"/>
    <dgm:cxn modelId="{39F845ED-E0CA-49DF-9D0D-940882BE5EFF}" type="presOf" srcId="{A302072C-8D0B-40F2-847A-BBF6C3424947}" destId="{750F7D58-2B82-468F-B361-A54BB5545D7D}" srcOrd="1" destOrd="0" presId="urn:microsoft.com/office/officeart/2005/8/layout/list1"/>
    <dgm:cxn modelId="{C2F19FF0-0E13-435E-A3AB-84A6D8B84503}" type="presOf" srcId="{4FBD5F25-FCD5-4E12-B18F-A9AE424CBF2A}" destId="{D7B6A63F-BEE6-416A-87D7-3B445B89657C}" srcOrd="1" destOrd="0" presId="urn:microsoft.com/office/officeart/2005/8/layout/list1"/>
    <dgm:cxn modelId="{2BDDC2F1-0D72-4B0B-B6B4-0C7386D4D15A}" srcId="{44F11311-A44C-4713-9444-D13C605A60D1}" destId="{30BFCF81-AFAB-4E90-8956-2DE3273E4030}" srcOrd="0" destOrd="0" parTransId="{7EB2F600-4A3C-49C1-983C-4A0C4DEBEA37}" sibTransId="{F13BA2EF-1A6D-4B86-BA59-9514B4775905}"/>
    <dgm:cxn modelId="{FAF3F5F9-AD82-4DA1-A3E7-6E62D33821D1}" type="presOf" srcId="{A302072C-8D0B-40F2-847A-BBF6C3424947}" destId="{E2A82B25-9250-4200-BD9A-3BF2F9E9747B}" srcOrd="0" destOrd="0" presId="urn:microsoft.com/office/officeart/2005/8/layout/list1"/>
    <dgm:cxn modelId="{D91F07FC-067B-4633-8785-CFF7957E95DA}" srcId="{44F11311-A44C-4713-9444-D13C605A60D1}" destId="{4FBD5F25-FCD5-4E12-B18F-A9AE424CBF2A}" srcOrd="2" destOrd="0" parTransId="{A79B03E1-663A-449E-94C7-23565F478602}" sibTransId="{99F4E91C-4CE3-452E-BD1B-BD1CF7513368}"/>
    <dgm:cxn modelId="{E35F2F2C-B6BA-453F-866C-D1530D397D51}" type="presParOf" srcId="{B80B3A8D-28C2-407A-A066-50AF992BC734}" destId="{17678ED5-64FD-4A71-B889-0667F6E3F737}" srcOrd="0" destOrd="0" presId="urn:microsoft.com/office/officeart/2005/8/layout/list1"/>
    <dgm:cxn modelId="{A22C15FF-60D4-4EA2-BB52-94E3DB005CCC}" type="presParOf" srcId="{17678ED5-64FD-4A71-B889-0667F6E3F737}" destId="{1C20A3D3-A87A-410A-9B31-FC3D145B5103}" srcOrd="0" destOrd="0" presId="urn:microsoft.com/office/officeart/2005/8/layout/list1"/>
    <dgm:cxn modelId="{7215209A-5E29-45B4-8900-1D376038C0E1}" type="presParOf" srcId="{17678ED5-64FD-4A71-B889-0667F6E3F737}" destId="{DDFC82DA-7509-4A24-878A-DB49B4E41FD2}" srcOrd="1" destOrd="0" presId="urn:microsoft.com/office/officeart/2005/8/layout/list1"/>
    <dgm:cxn modelId="{7CD456E3-1AB6-4A24-8B32-C904570002D2}" type="presParOf" srcId="{B80B3A8D-28C2-407A-A066-50AF992BC734}" destId="{681F55FD-306A-4256-BB24-DB2A4D3A51E5}" srcOrd="1" destOrd="0" presId="urn:microsoft.com/office/officeart/2005/8/layout/list1"/>
    <dgm:cxn modelId="{A1BE3B26-EF8A-4BA9-836C-12A16096C84D}" type="presParOf" srcId="{B80B3A8D-28C2-407A-A066-50AF992BC734}" destId="{B93BC0A7-58D6-487C-ACEB-9F6863F2970B}" srcOrd="2" destOrd="0" presId="urn:microsoft.com/office/officeart/2005/8/layout/list1"/>
    <dgm:cxn modelId="{8369F24B-D95E-46EB-A8E9-7CBF26E65A77}" type="presParOf" srcId="{B80B3A8D-28C2-407A-A066-50AF992BC734}" destId="{F4AE6995-904C-41D6-BF8E-B6416F7A14F2}" srcOrd="3" destOrd="0" presId="urn:microsoft.com/office/officeart/2005/8/layout/list1"/>
    <dgm:cxn modelId="{3E488C10-7C8B-4224-A019-FD7D2DD8DBAF}" type="presParOf" srcId="{B80B3A8D-28C2-407A-A066-50AF992BC734}" destId="{BC093C70-D99D-42B0-8C88-C54F367BF168}" srcOrd="4" destOrd="0" presId="urn:microsoft.com/office/officeart/2005/8/layout/list1"/>
    <dgm:cxn modelId="{A0079A60-2B1A-413C-919D-4A9E87030A8B}" type="presParOf" srcId="{BC093C70-D99D-42B0-8C88-C54F367BF168}" destId="{E2A82B25-9250-4200-BD9A-3BF2F9E9747B}" srcOrd="0" destOrd="0" presId="urn:microsoft.com/office/officeart/2005/8/layout/list1"/>
    <dgm:cxn modelId="{50AF0271-477D-4DE8-88AA-B157724CD399}" type="presParOf" srcId="{BC093C70-D99D-42B0-8C88-C54F367BF168}" destId="{750F7D58-2B82-468F-B361-A54BB5545D7D}" srcOrd="1" destOrd="0" presId="urn:microsoft.com/office/officeart/2005/8/layout/list1"/>
    <dgm:cxn modelId="{BF52D2A4-67A9-43D1-B806-469B13D1D8F7}" type="presParOf" srcId="{B80B3A8D-28C2-407A-A066-50AF992BC734}" destId="{20770F2B-4D0E-4A2B-868B-3FF8C7E59233}" srcOrd="5" destOrd="0" presId="urn:microsoft.com/office/officeart/2005/8/layout/list1"/>
    <dgm:cxn modelId="{051764E7-2E24-4CA3-8F46-E0B0482F2015}" type="presParOf" srcId="{B80B3A8D-28C2-407A-A066-50AF992BC734}" destId="{50BF026B-3B6F-4F7B-8CAF-797A84CB28E0}" srcOrd="6" destOrd="0" presId="urn:microsoft.com/office/officeart/2005/8/layout/list1"/>
    <dgm:cxn modelId="{E06FAF5E-63BB-4A60-8F5F-6C72B21DC0E7}" type="presParOf" srcId="{B80B3A8D-28C2-407A-A066-50AF992BC734}" destId="{54C9DFEF-6CC4-48D4-9063-BA245E936505}" srcOrd="7" destOrd="0" presId="urn:microsoft.com/office/officeart/2005/8/layout/list1"/>
    <dgm:cxn modelId="{9205D484-6D50-4148-B6B3-50788967FA9C}" type="presParOf" srcId="{B80B3A8D-28C2-407A-A066-50AF992BC734}" destId="{B86CFE9C-9745-438B-8EDB-0BA51A3173A2}" srcOrd="8" destOrd="0" presId="urn:microsoft.com/office/officeart/2005/8/layout/list1"/>
    <dgm:cxn modelId="{AC156A64-1FB9-4B0B-9D05-0CD4D381321B}" type="presParOf" srcId="{B86CFE9C-9745-438B-8EDB-0BA51A3173A2}" destId="{845CC2E5-7BCF-47DB-853C-E07BF123FC74}" srcOrd="0" destOrd="0" presId="urn:microsoft.com/office/officeart/2005/8/layout/list1"/>
    <dgm:cxn modelId="{0AFB7D34-0E36-4D47-A9CC-A4226F94E0F6}" type="presParOf" srcId="{B86CFE9C-9745-438B-8EDB-0BA51A3173A2}" destId="{D7B6A63F-BEE6-416A-87D7-3B445B89657C}" srcOrd="1" destOrd="0" presId="urn:microsoft.com/office/officeart/2005/8/layout/list1"/>
    <dgm:cxn modelId="{E5338187-86F0-4C8C-92AD-0274C06BA8C4}" type="presParOf" srcId="{B80B3A8D-28C2-407A-A066-50AF992BC734}" destId="{5C71A44C-5F37-4FFB-8CC3-F23C6B1253A8}" srcOrd="9" destOrd="0" presId="urn:microsoft.com/office/officeart/2005/8/layout/list1"/>
    <dgm:cxn modelId="{3FF5FFC4-FC75-4EF1-A074-95E6C4E0A0BC}" type="presParOf" srcId="{B80B3A8D-28C2-407A-A066-50AF992BC734}" destId="{CDB4E0FE-343D-4E5B-9EA6-F97980277D3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F11311-A44C-4713-9444-D13C605A60D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BFCF81-AFAB-4E90-8956-2DE3273E4030}">
      <dgm:prSet phldrT="[Текст]" custT="1"/>
      <dgm:spPr>
        <a:solidFill>
          <a:schemeClr val="accent4">
            <a:lumMod val="60000"/>
            <a:lumOff val="40000"/>
          </a:schemeClr>
        </a:solidFill>
        <a:ln w="19050"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400" dirty="0">
              <a:solidFill>
                <a:schemeClr val="tx1"/>
              </a:solidFill>
            </a:rPr>
            <a:t>4. Кто будет председателем кооператива, кто заместителем, кто членами наблюдательного совета или займет позицию члена кооператива</a:t>
          </a:r>
        </a:p>
      </dgm:t>
    </dgm:pt>
    <dgm:pt modelId="{7EB2F600-4A3C-49C1-983C-4A0C4DEBEA37}" type="parTrans" cxnId="{2BDDC2F1-0D72-4B0B-B6B4-0C7386D4D15A}">
      <dgm:prSet/>
      <dgm:spPr/>
      <dgm:t>
        <a:bodyPr/>
        <a:lstStyle/>
        <a:p>
          <a:endParaRPr lang="ru-RU" sz="4800"/>
        </a:p>
      </dgm:t>
    </dgm:pt>
    <dgm:pt modelId="{F13BA2EF-1A6D-4B86-BA59-9514B4775905}" type="sibTrans" cxnId="{2BDDC2F1-0D72-4B0B-B6B4-0C7386D4D15A}">
      <dgm:prSet/>
      <dgm:spPr/>
      <dgm:t>
        <a:bodyPr/>
        <a:lstStyle/>
        <a:p>
          <a:endParaRPr lang="ru-RU" sz="4800"/>
        </a:p>
      </dgm:t>
    </dgm:pt>
    <dgm:pt modelId="{37773C98-F228-4F62-ACA1-991260DD37C1}">
      <dgm:prSet custT="1"/>
      <dgm:spPr>
        <a:solidFill>
          <a:schemeClr val="accent4">
            <a:lumMod val="40000"/>
            <a:lumOff val="60000"/>
          </a:schemeClr>
        </a:solidFill>
        <a:ln w="19050"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400" dirty="0">
              <a:solidFill>
                <a:schemeClr val="tx1"/>
              </a:solidFill>
            </a:rPr>
            <a:t>5. Кого указать как председателем собрания (чаще всего назначают самого старшего по возрасту) и кто будет секретарем общего организационного собрания</a:t>
          </a:r>
        </a:p>
      </dgm:t>
    </dgm:pt>
    <dgm:pt modelId="{B3462365-7419-47D1-AC7B-2E76C46D00A2}" type="parTrans" cxnId="{68AB02BA-DDF2-49B1-8812-16625B8DF77B}">
      <dgm:prSet/>
      <dgm:spPr/>
      <dgm:t>
        <a:bodyPr/>
        <a:lstStyle/>
        <a:p>
          <a:endParaRPr lang="ru-RU" sz="4800"/>
        </a:p>
      </dgm:t>
    </dgm:pt>
    <dgm:pt modelId="{E2097778-4534-40C5-993E-7271DDFE5F43}" type="sibTrans" cxnId="{68AB02BA-DDF2-49B1-8812-16625B8DF77B}">
      <dgm:prSet/>
      <dgm:spPr/>
      <dgm:t>
        <a:bodyPr/>
        <a:lstStyle/>
        <a:p>
          <a:endParaRPr lang="ru-RU" sz="4800"/>
        </a:p>
      </dgm:t>
    </dgm:pt>
    <dgm:pt modelId="{B80B3A8D-28C2-407A-A066-50AF992BC734}" type="pres">
      <dgm:prSet presAssocID="{44F11311-A44C-4713-9444-D13C605A60D1}" presName="linear" presStyleCnt="0">
        <dgm:presLayoutVars>
          <dgm:dir/>
          <dgm:animLvl val="lvl"/>
          <dgm:resizeHandles val="exact"/>
        </dgm:presLayoutVars>
      </dgm:prSet>
      <dgm:spPr/>
    </dgm:pt>
    <dgm:pt modelId="{17678ED5-64FD-4A71-B889-0667F6E3F737}" type="pres">
      <dgm:prSet presAssocID="{30BFCF81-AFAB-4E90-8956-2DE3273E4030}" presName="parentLin" presStyleCnt="0"/>
      <dgm:spPr/>
    </dgm:pt>
    <dgm:pt modelId="{1C20A3D3-A87A-410A-9B31-FC3D145B5103}" type="pres">
      <dgm:prSet presAssocID="{30BFCF81-AFAB-4E90-8956-2DE3273E4030}" presName="parentLeftMargin" presStyleLbl="node1" presStyleIdx="0" presStyleCnt="2"/>
      <dgm:spPr/>
    </dgm:pt>
    <dgm:pt modelId="{DDFC82DA-7509-4A24-878A-DB49B4E41FD2}" type="pres">
      <dgm:prSet presAssocID="{30BFCF81-AFAB-4E90-8956-2DE3273E403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81F55FD-306A-4256-BB24-DB2A4D3A51E5}" type="pres">
      <dgm:prSet presAssocID="{30BFCF81-AFAB-4E90-8956-2DE3273E4030}" presName="negativeSpace" presStyleCnt="0"/>
      <dgm:spPr/>
    </dgm:pt>
    <dgm:pt modelId="{B93BC0A7-58D6-487C-ACEB-9F6863F2970B}" type="pres">
      <dgm:prSet presAssocID="{30BFCF81-AFAB-4E90-8956-2DE3273E4030}" presName="childText" presStyleLbl="conFgAcc1" presStyleIdx="0" presStyleCnt="2" custScaleY="62826">
        <dgm:presLayoutVars>
          <dgm:bulletEnabled val="1"/>
        </dgm:presLayoutVars>
      </dgm:prSet>
      <dgm:spPr>
        <a:ln>
          <a:solidFill>
            <a:schemeClr val="accent4">
              <a:lumMod val="75000"/>
            </a:schemeClr>
          </a:solidFill>
        </a:ln>
      </dgm:spPr>
    </dgm:pt>
    <dgm:pt modelId="{F4AE6995-904C-41D6-BF8E-B6416F7A14F2}" type="pres">
      <dgm:prSet presAssocID="{F13BA2EF-1A6D-4B86-BA59-9514B4775905}" presName="spaceBetweenRectangles" presStyleCnt="0"/>
      <dgm:spPr/>
    </dgm:pt>
    <dgm:pt modelId="{B8F2BE42-21C7-40D5-BF76-BD83AE305725}" type="pres">
      <dgm:prSet presAssocID="{37773C98-F228-4F62-ACA1-991260DD37C1}" presName="parentLin" presStyleCnt="0"/>
      <dgm:spPr/>
    </dgm:pt>
    <dgm:pt modelId="{FAB861D9-2C68-4BB2-B2ED-CF59D01B6A18}" type="pres">
      <dgm:prSet presAssocID="{37773C98-F228-4F62-ACA1-991260DD37C1}" presName="parentLeftMargin" presStyleLbl="node1" presStyleIdx="0" presStyleCnt="2"/>
      <dgm:spPr/>
    </dgm:pt>
    <dgm:pt modelId="{B68A5E30-977F-4451-B231-3844D94A68DA}" type="pres">
      <dgm:prSet presAssocID="{37773C98-F228-4F62-ACA1-991260DD37C1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329899E-8900-4FF5-9760-9C8B9A3A8B8B}" type="pres">
      <dgm:prSet presAssocID="{37773C98-F228-4F62-ACA1-991260DD37C1}" presName="negativeSpace" presStyleCnt="0"/>
      <dgm:spPr/>
    </dgm:pt>
    <dgm:pt modelId="{FDE5689F-0847-41A8-9FC0-61B5420478FF}" type="pres">
      <dgm:prSet presAssocID="{37773C98-F228-4F62-ACA1-991260DD37C1}" presName="childText" presStyleLbl="conFgAcc1" presStyleIdx="1" presStyleCnt="2" custScaleY="61768" custLinFactNeighborX="0" custLinFactNeighborY="-2922">
        <dgm:presLayoutVars>
          <dgm:bulletEnabled val="1"/>
        </dgm:presLayoutVars>
      </dgm:prSet>
      <dgm:spPr>
        <a:ln>
          <a:solidFill>
            <a:schemeClr val="accent4">
              <a:lumMod val="75000"/>
            </a:schemeClr>
          </a:solidFill>
        </a:ln>
      </dgm:spPr>
    </dgm:pt>
  </dgm:ptLst>
  <dgm:cxnLst>
    <dgm:cxn modelId="{3900DB08-E210-447B-A018-DF0176EAD352}" type="presOf" srcId="{44F11311-A44C-4713-9444-D13C605A60D1}" destId="{B80B3A8D-28C2-407A-A066-50AF992BC734}" srcOrd="0" destOrd="0" presId="urn:microsoft.com/office/officeart/2005/8/layout/list1"/>
    <dgm:cxn modelId="{161A8056-0C78-46B7-B7CF-7F2E7CA5549E}" type="presOf" srcId="{37773C98-F228-4F62-ACA1-991260DD37C1}" destId="{FAB861D9-2C68-4BB2-B2ED-CF59D01B6A18}" srcOrd="0" destOrd="0" presId="urn:microsoft.com/office/officeart/2005/8/layout/list1"/>
    <dgm:cxn modelId="{7852809E-1FC0-4A1B-A0D2-EF3D659D9042}" type="presOf" srcId="{30BFCF81-AFAB-4E90-8956-2DE3273E4030}" destId="{1C20A3D3-A87A-410A-9B31-FC3D145B5103}" srcOrd="0" destOrd="0" presId="urn:microsoft.com/office/officeart/2005/8/layout/list1"/>
    <dgm:cxn modelId="{68AB02BA-DDF2-49B1-8812-16625B8DF77B}" srcId="{44F11311-A44C-4713-9444-D13C605A60D1}" destId="{37773C98-F228-4F62-ACA1-991260DD37C1}" srcOrd="1" destOrd="0" parTransId="{B3462365-7419-47D1-AC7B-2E76C46D00A2}" sibTransId="{E2097778-4534-40C5-993E-7271DDFE5F43}"/>
    <dgm:cxn modelId="{113FBDC3-28F3-4FB3-86A2-43388E40ED30}" type="presOf" srcId="{30BFCF81-AFAB-4E90-8956-2DE3273E4030}" destId="{DDFC82DA-7509-4A24-878A-DB49B4E41FD2}" srcOrd="1" destOrd="0" presId="urn:microsoft.com/office/officeart/2005/8/layout/list1"/>
    <dgm:cxn modelId="{C829A4C7-3F33-4E33-B9A7-FF1F369011D2}" type="presOf" srcId="{37773C98-F228-4F62-ACA1-991260DD37C1}" destId="{B68A5E30-977F-4451-B231-3844D94A68DA}" srcOrd="1" destOrd="0" presId="urn:microsoft.com/office/officeart/2005/8/layout/list1"/>
    <dgm:cxn modelId="{2BDDC2F1-0D72-4B0B-B6B4-0C7386D4D15A}" srcId="{44F11311-A44C-4713-9444-D13C605A60D1}" destId="{30BFCF81-AFAB-4E90-8956-2DE3273E4030}" srcOrd="0" destOrd="0" parTransId="{7EB2F600-4A3C-49C1-983C-4A0C4DEBEA37}" sibTransId="{F13BA2EF-1A6D-4B86-BA59-9514B4775905}"/>
    <dgm:cxn modelId="{E35F2F2C-B6BA-453F-866C-D1530D397D51}" type="presParOf" srcId="{B80B3A8D-28C2-407A-A066-50AF992BC734}" destId="{17678ED5-64FD-4A71-B889-0667F6E3F737}" srcOrd="0" destOrd="0" presId="urn:microsoft.com/office/officeart/2005/8/layout/list1"/>
    <dgm:cxn modelId="{A22C15FF-60D4-4EA2-BB52-94E3DB005CCC}" type="presParOf" srcId="{17678ED5-64FD-4A71-B889-0667F6E3F737}" destId="{1C20A3D3-A87A-410A-9B31-FC3D145B5103}" srcOrd="0" destOrd="0" presId="urn:microsoft.com/office/officeart/2005/8/layout/list1"/>
    <dgm:cxn modelId="{7215209A-5E29-45B4-8900-1D376038C0E1}" type="presParOf" srcId="{17678ED5-64FD-4A71-B889-0667F6E3F737}" destId="{DDFC82DA-7509-4A24-878A-DB49B4E41FD2}" srcOrd="1" destOrd="0" presId="urn:microsoft.com/office/officeart/2005/8/layout/list1"/>
    <dgm:cxn modelId="{7CD456E3-1AB6-4A24-8B32-C904570002D2}" type="presParOf" srcId="{B80B3A8D-28C2-407A-A066-50AF992BC734}" destId="{681F55FD-306A-4256-BB24-DB2A4D3A51E5}" srcOrd="1" destOrd="0" presId="urn:microsoft.com/office/officeart/2005/8/layout/list1"/>
    <dgm:cxn modelId="{A1BE3B26-EF8A-4BA9-836C-12A16096C84D}" type="presParOf" srcId="{B80B3A8D-28C2-407A-A066-50AF992BC734}" destId="{B93BC0A7-58D6-487C-ACEB-9F6863F2970B}" srcOrd="2" destOrd="0" presId="urn:microsoft.com/office/officeart/2005/8/layout/list1"/>
    <dgm:cxn modelId="{8369F24B-D95E-46EB-A8E9-7CBF26E65A77}" type="presParOf" srcId="{B80B3A8D-28C2-407A-A066-50AF992BC734}" destId="{F4AE6995-904C-41D6-BF8E-B6416F7A14F2}" srcOrd="3" destOrd="0" presId="urn:microsoft.com/office/officeart/2005/8/layout/list1"/>
    <dgm:cxn modelId="{C375F108-4F58-4CF3-AE24-B6A6C18D9B2D}" type="presParOf" srcId="{B80B3A8D-28C2-407A-A066-50AF992BC734}" destId="{B8F2BE42-21C7-40D5-BF76-BD83AE305725}" srcOrd="4" destOrd="0" presId="urn:microsoft.com/office/officeart/2005/8/layout/list1"/>
    <dgm:cxn modelId="{380A48F2-1AEE-49E9-B702-F212F83A57A9}" type="presParOf" srcId="{B8F2BE42-21C7-40D5-BF76-BD83AE305725}" destId="{FAB861D9-2C68-4BB2-B2ED-CF59D01B6A18}" srcOrd="0" destOrd="0" presId="urn:microsoft.com/office/officeart/2005/8/layout/list1"/>
    <dgm:cxn modelId="{66294260-E30D-4A30-B331-A6308F6C3B20}" type="presParOf" srcId="{B8F2BE42-21C7-40D5-BF76-BD83AE305725}" destId="{B68A5E30-977F-4451-B231-3844D94A68DA}" srcOrd="1" destOrd="0" presId="urn:microsoft.com/office/officeart/2005/8/layout/list1"/>
    <dgm:cxn modelId="{FB5700B9-645C-4D6A-AC1C-4A1D1339BCC0}" type="presParOf" srcId="{B80B3A8D-28C2-407A-A066-50AF992BC734}" destId="{6329899E-8900-4FF5-9760-9C8B9A3A8B8B}" srcOrd="5" destOrd="0" presId="urn:microsoft.com/office/officeart/2005/8/layout/list1"/>
    <dgm:cxn modelId="{EFFB0485-723D-4AA5-9C25-24428EA072D2}" type="presParOf" srcId="{B80B3A8D-28C2-407A-A066-50AF992BC734}" destId="{FDE5689F-0847-41A8-9FC0-61B5420478F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3BC0A7-58D6-487C-ACEB-9F6863F2970B}">
      <dsp:nvSpPr>
        <dsp:cNvPr id="0" name=""/>
        <dsp:cNvSpPr/>
      </dsp:nvSpPr>
      <dsp:spPr>
        <a:xfrm>
          <a:off x="0" y="499939"/>
          <a:ext cx="713056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FC82DA-7509-4A24-878A-DB49B4E41FD2}">
      <dsp:nvSpPr>
        <dsp:cNvPr id="0" name=""/>
        <dsp:cNvSpPr/>
      </dsp:nvSpPr>
      <dsp:spPr>
        <a:xfrm>
          <a:off x="356179" y="50254"/>
          <a:ext cx="4986518" cy="671085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1905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63" tIns="0" rIns="18866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</a:rPr>
            <a:t>1. Наименование кооператива</a:t>
          </a:r>
        </a:p>
      </dsp:txBody>
      <dsp:txXfrm>
        <a:off x="388939" y="83014"/>
        <a:ext cx="4920998" cy="605565"/>
      </dsp:txXfrm>
    </dsp:sp>
    <dsp:sp modelId="{50BF026B-3B6F-4F7B-8CAF-797A84CB28E0}">
      <dsp:nvSpPr>
        <dsp:cNvPr id="0" name=""/>
        <dsp:cNvSpPr/>
      </dsp:nvSpPr>
      <dsp:spPr>
        <a:xfrm>
          <a:off x="0" y="1383769"/>
          <a:ext cx="713056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0F7D58-2B82-468F-B361-A54BB5545D7D}">
      <dsp:nvSpPr>
        <dsp:cNvPr id="0" name=""/>
        <dsp:cNvSpPr/>
      </dsp:nvSpPr>
      <dsp:spPr>
        <a:xfrm>
          <a:off x="356179" y="958939"/>
          <a:ext cx="4986518" cy="707204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63" tIns="0" rIns="18866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</a:rPr>
            <a:t>2. Адрес регистрации кооператива</a:t>
          </a:r>
        </a:p>
      </dsp:txBody>
      <dsp:txXfrm>
        <a:off x="390702" y="993462"/>
        <a:ext cx="4917472" cy="638158"/>
      </dsp:txXfrm>
    </dsp:sp>
    <dsp:sp modelId="{CDB4E0FE-343D-4E5B-9EA6-F97980277D36}">
      <dsp:nvSpPr>
        <dsp:cNvPr id="0" name=""/>
        <dsp:cNvSpPr/>
      </dsp:nvSpPr>
      <dsp:spPr>
        <a:xfrm>
          <a:off x="0" y="2259702"/>
          <a:ext cx="713056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B6A63F-BEE6-416A-87D7-3B445B89657C}">
      <dsp:nvSpPr>
        <dsp:cNvPr id="0" name=""/>
        <dsp:cNvSpPr/>
      </dsp:nvSpPr>
      <dsp:spPr>
        <a:xfrm>
          <a:off x="376642" y="1833861"/>
          <a:ext cx="4986518" cy="701612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1905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63" tIns="0" rIns="18866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</a:rPr>
            <a:t>3. Список участников. Предоставить по ним ИНН (для ФЛ) и ОГРНИП (для КФХ и ИП), паспортные и контактные данные</a:t>
          </a:r>
        </a:p>
      </dsp:txBody>
      <dsp:txXfrm>
        <a:off x="410892" y="1868111"/>
        <a:ext cx="4918018" cy="6331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3BC0A7-58D6-487C-ACEB-9F6863F2970B}">
      <dsp:nvSpPr>
        <dsp:cNvPr id="0" name=""/>
        <dsp:cNvSpPr/>
      </dsp:nvSpPr>
      <dsp:spPr>
        <a:xfrm>
          <a:off x="0" y="381266"/>
          <a:ext cx="7130562" cy="39580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FC82DA-7509-4A24-878A-DB49B4E41FD2}">
      <dsp:nvSpPr>
        <dsp:cNvPr id="0" name=""/>
        <dsp:cNvSpPr/>
      </dsp:nvSpPr>
      <dsp:spPr>
        <a:xfrm>
          <a:off x="356528" y="12266"/>
          <a:ext cx="4991393" cy="738000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63" tIns="0" rIns="18866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</a:rPr>
            <a:t>4. Кто будет председателем кооператива, кто заместителем, кто членами наблюдательного совета или займет позицию члена кооператива</a:t>
          </a:r>
        </a:p>
      </dsp:txBody>
      <dsp:txXfrm>
        <a:off x="392554" y="48292"/>
        <a:ext cx="4919341" cy="665948"/>
      </dsp:txXfrm>
    </dsp:sp>
    <dsp:sp modelId="{FDE5689F-0847-41A8-9FC0-61B5420478FF}">
      <dsp:nvSpPr>
        <dsp:cNvPr id="0" name=""/>
        <dsp:cNvSpPr/>
      </dsp:nvSpPr>
      <dsp:spPr>
        <a:xfrm>
          <a:off x="0" y="1270288"/>
          <a:ext cx="7130562" cy="3891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8A5E30-977F-4451-B231-3844D94A68DA}">
      <dsp:nvSpPr>
        <dsp:cNvPr id="0" name=""/>
        <dsp:cNvSpPr/>
      </dsp:nvSpPr>
      <dsp:spPr>
        <a:xfrm>
          <a:off x="356528" y="912070"/>
          <a:ext cx="4991393" cy="738000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1905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63" tIns="0" rIns="18866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</a:rPr>
            <a:t>5. Кого указать как председателем собрания (чаще всего назначают самого старшего по возрасту) и кто будет секретарем общего организационного собрания</a:t>
          </a:r>
        </a:p>
      </dsp:txBody>
      <dsp:txXfrm>
        <a:off x="392554" y="948096"/>
        <a:ext cx="4919341" cy="665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0.29619</cdr:x>
      <cdr:y>0.37114</cdr:y>
    </cdr:from>
    <cdr:to>
      <cdr:x>0.76276</cdr:x>
      <cdr:y>0.73612</cdr:y>
    </cdr:to>
    <cdr:sp macro="" textlink="">
      <cdr:nvSpPr>
        <cdr:cNvPr id="2" name="Прямоугольник 1">
          <a:extLst xmlns:a="http://schemas.openxmlformats.org/drawingml/2006/main">
            <a:ext uri="{FF2B5EF4-FFF2-40B4-BE49-F238E27FC236}">
              <a16:creationId xmlns:a16="http://schemas.microsoft.com/office/drawing/2014/main" id="{76AA2E67-543B-4D5E-AA7E-24288111F950}"/>
            </a:ext>
          </a:extLst>
        </cdr:cNvPr>
        <cdr:cNvSpPr/>
      </cdr:nvSpPr>
      <cdr:spPr>
        <a:xfrm xmlns:a="http://schemas.openxmlformats.org/drawingml/2006/main">
          <a:off x="822960" y="845003"/>
          <a:ext cx="1296360" cy="8309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 algn="ctr"/>
          <a:r>
            <a: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Стоимость проекта                    </a:t>
          </a:r>
          <a:r>
            <a:rPr lang="ru-RU" sz="1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до 120 млн.            руб.</a:t>
          </a:r>
          <a:endParaRPr lang="ru-RU" sz="700" b="1" dirty="0">
            <a:solidFill>
              <a:srgbClr val="FF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0.26671</cdr:x>
      <cdr:y>0.39334</cdr:y>
    </cdr:from>
    <cdr:to>
      <cdr:x>0.73329</cdr:x>
      <cdr:y>0.75833</cdr:y>
    </cdr:to>
    <cdr:sp macro="" textlink="">
      <cdr:nvSpPr>
        <cdr:cNvPr id="2" name="Прямоугольник 1">
          <a:extLst xmlns:a="http://schemas.openxmlformats.org/drawingml/2006/main">
            <a:ext uri="{FF2B5EF4-FFF2-40B4-BE49-F238E27FC236}">
              <a16:creationId xmlns:a16="http://schemas.microsoft.com/office/drawing/2014/main" id="{76AA2E67-543B-4D5E-AA7E-24288111F950}"/>
            </a:ext>
          </a:extLst>
        </cdr:cNvPr>
        <cdr:cNvSpPr/>
      </cdr:nvSpPr>
      <cdr:spPr>
        <a:xfrm xmlns:a="http://schemas.openxmlformats.org/drawingml/2006/main">
          <a:off x="741057" y="895565"/>
          <a:ext cx="1296360" cy="8309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 algn="ctr"/>
          <a:r>
            <a: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Стоимость проекта                    </a:t>
          </a:r>
          <a:r>
            <a:rPr lang="ru-RU" sz="1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до 116 млн.            руб.</a:t>
          </a:r>
          <a:endParaRPr lang="ru-RU" sz="700" b="1" dirty="0">
            <a:solidFill>
              <a:srgbClr val="FF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C8E2FC-B995-4435-B592-7D7629E04B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C0CA95A-087A-47E4-9740-AD9FA22DA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5FDC16-B7EB-4B5D-ADED-38225CB1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137F0-B8C2-4584-B88B-2847C652C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99C6C9-B318-4E3A-8F40-9C5DFB865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A0AE5C1-0ABD-4701-9EB3-2C2B1AA2F0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751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64A4CF-7A4E-4A7B-9B37-AC41B3469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729673-9C85-4A48-9260-D347F099E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45B8FC-B707-48B1-976A-A41137303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8DD6C2-9614-4971-8BE3-BA3241177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37FCAF-AD7A-4AF0-8518-C9FF530E3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400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8DBF7B1-1AA7-4518-9898-B4EA0F2AFE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FFFCAB-590A-40A1-ADE2-92D9747B4D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D2ABD3-31C4-459A-9BE1-EABC3A390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A3DBE1-2E93-4581-91E2-74FD2F4B2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C59EDA-109F-48C1-BFD7-52B0E44D2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80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0D518B-76A2-471C-BF36-1D08786AC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21FF18-5A10-4998-8A34-C57CD6422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183E95-10C4-4932-9518-0923EFBCB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13D59B-4690-4ACC-A97A-E9CD2ABC8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E273E6-9F6C-4CAC-BBD0-63135454C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98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BA4E83-94DC-4393-AB47-F8B2E482F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178C89-58D7-4D3A-A3B4-CA36231D6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EECBA1-2FFA-42BF-8F98-5D16D55B8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81D4D4-1B5E-49D8-BF37-235462A69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8A4F22-C301-4EFA-9EC3-97615B49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724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EB07CB-98E0-4456-B966-823A061FC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F22F79-60C8-49B0-BE9D-5D688C3719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823A00-3FAD-4859-A29E-AF26D76297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9A9552-AAE3-4C40-941F-B6921E64D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AFEE57D-BF7B-42C0-A84E-17CD40FFF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8C54F1-A425-4D59-908E-3AC2684B0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981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820237-415E-40D8-B8D9-BB2D6B788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27B06F-A790-4017-A480-A4D5E1FFE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34BCE3-8DA9-4991-9E6B-9298EFEDDA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59847E7-4B0A-4B58-8304-8F7E74A8A0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FFB6205-CD0C-4EEE-9C58-5B55E766F8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8DC13C6-82F1-405F-9AF4-39DE75022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8ACD1A4-135F-4EC9-A9E1-39983B991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19FDFB9-A2B4-473F-A87A-6E38D3F4A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410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4578AD-AD26-4A39-8AD6-418CA0355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860FDA9-4CBF-4506-88C1-F3A36F1C6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B977197-FDD0-4309-8DF9-39EDB730B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3368A4-4094-430F-97C8-A00CC4D6F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385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79A0E7A-B8D7-45DA-8A14-AE99F6916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D9EE5E-B623-4A34-AF9A-BEA9DCEBE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9351121-4587-4A9C-BC65-023EFFD40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598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DE06C0-57AD-4B8D-90E7-69DA8755E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3801BC-DE68-48D2-AACA-36244E12A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43F01C-57CF-4B6E-B0CE-4A5962ADB6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FFD08DE-F168-41B7-B5BA-BE5ECA8FB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0BB465-D1B0-4002-B712-C9151FA7A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0F7A7D9-C79D-4D63-AEB2-45D810718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271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9C8A56-D724-4B82-B2A2-6B281DDF5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5A41780-1FB1-4C6C-9A23-8CB18CA323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41D970E-2C2F-44E6-90E1-4F7F3B0E8A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4EB704E-9B72-4ED2-A639-A953F9AC0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63F4AF5-A749-44D6-8D15-6FADC105D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D9F68D-82C0-4EAC-84BF-7FF0443C2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212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CD3156-9BB9-481F-911D-747229506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867033-59DF-4263-BAD7-3709492A5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B92437-0686-46AF-AD70-355A1D4A00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7A5C4-763D-4FF3-AD8A-4001D70C88F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CC600C-7B2A-41A0-9457-C4529ED344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ADE476-02F3-48BB-A2B1-61B7B84E4A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57C9C-0CF3-439D-8B87-B172A13F8E8B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A5CE9A-4B7A-4206-8711-B8A224BDDDE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80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x.mbpenza.ru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gif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x.mbpenza.ru/uploads/documents/354-%D0%BF%D0%9F%20%D0%BE%D1%82%2024.07.2017%20-%20%D1%81%D1%83%D0%B1%D1%81%D0%B8%D0%B4%D0%B8%D0%B8_%D1%80%D0%B5%D0%B4_31.05.2021.rtf" TargetMode="External"/><Relationship Id="rId2" Type="http://schemas.openxmlformats.org/officeDocument/2006/relationships/hyperlink" Target="https://cx.mbpenza.ru/uploads/documents/66-%D0%BF%D0%9F%20%D0%BE%D1%82%2013.02.2017_%D1%80%D0%B5%D0%B4_31.05.2021.rt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EA76DD-CE79-4263-B0C6-D0B31FEEC8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3941" y="2454969"/>
            <a:ext cx="10033416" cy="2387600"/>
          </a:xfrm>
        </p:spPr>
        <p:txBody>
          <a:bodyPr>
            <a:normAutofit/>
          </a:bodyPr>
          <a:lstStyle/>
          <a:p>
            <a:r>
              <a:rPr lang="ru-RU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rgbClr val="F79727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Услуги Центра компетенции </a:t>
            </a:r>
            <a:br>
              <a:rPr lang="ru-RU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rgbClr val="F79727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rgbClr val="F79727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Меры государственной </a:t>
            </a:r>
            <a:r>
              <a:rPr lang="ru-RU" sz="4800" b="1" dirty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rgbClr val="F79727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поддержки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0CF06F-2A9F-6F1A-4D0F-B15C13E5FB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14" b="89801" l="1697" r="89818">
                        <a14:foregroundMark x1="1818" y1="52736" x2="10788" y2="53234"/>
                        <a14:foregroundMark x1="5642" y1="34116" x2="2788" y2="25622"/>
                        <a14:foregroundMark x1="10061" y1="47264" x2="8202" y2="41732"/>
                        <a14:foregroundMark x1="2788" y1="25622" x2="8727" y2="7214"/>
                        <a14:foregroundMark x1="8727" y1="7214" x2="17463" y2="18445"/>
                        <a14:foregroundMark x1="18011" y1="22025" x2="10545" y2="40050"/>
                        <a14:foregroundMark x1="10545" y1="40050" x2="9818" y2="46766"/>
                        <a14:foregroundMark x1="6909" y1="19900" x2="6061" y2="27861"/>
                        <a14:foregroundMark x1="13455" y1="15672" x2="13455" y2="21144"/>
                        <a14:foregroundMark x1="2182" y1="83582" x2="2182" y2="83582"/>
                        <a14:foregroundMark x1="47394" y1="79851" x2="47394" y2="79851"/>
                        <a14:backgroundMark x1="19030" y1="19900" x2="19030" y2="20647"/>
                        <a14:backgroundMark x1="18909" y1="20647" x2="18909" y2="20647"/>
                        <a14:backgroundMark x1="18667" y1="20149" x2="18667" y2="20149"/>
                        <a14:backgroundMark x1="18909" y1="18657" x2="18788" y2="22139"/>
                        <a14:backgroundMark x1="7515" y1="42289" x2="6424" y2="37313"/>
                        <a14:backgroundMark x1="7879" y1="42289" x2="6303" y2="37562"/>
                        <a14:backgroundMark x1="6909" y1="38060" x2="7879" y2="42040"/>
                        <a14:backgroundMark x1="29455" y1="42289" x2="29455" y2="42289"/>
                        <a14:backgroundMark x1="24970" y1="64179" x2="24970" y2="64179"/>
                        <a14:backgroundMark x1="28485" y1="85075" x2="28485" y2="85075"/>
                        <a14:backgroundMark x1="14788" y1="84080" x2="14788" y2="84080"/>
                        <a14:backgroundMark x1="17455" y1="82587" x2="17455" y2="82587"/>
                        <a14:backgroundMark x1="23758" y1="82338" x2="23758" y2="82338"/>
                        <a14:backgroundMark x1="12242" y1="82587" x2="12242" y2="82587"/>
                        <a14:backgroundMark x1="10061" y1="83831" x2="10061" y2="83831"/>
                        <a14:backgroundMark x1="8727" y1="83582" x2="8727" y2="83582"/>
                        <a14:backgroundMark x1="35273" y1="83831" x2="35273" y2="83831"/>
                        <a14:backgroundMark x1="40485" y1="84577" x2="40485" y2="84577"/>
                        <a14:backgroundMark x1="1939" y1="59453" x2="88727" y2="82338"/>
                        <a14:backgroundMark x1="88727" y1="82338" x2="96727" y2="91045"/>
                        <a14:backgroundMark x1="3515" y1="62438" x2="16121" y2="68905"/>
                        <a14:backgroundMark x1="16121" y1="68905" x2="59394" y2="64925"/>
                        <a14:backgroundMark x1="59394" y1="64925" x2="42667" y2="66915"/>
                        <a14:backgroundMark x1="42667" y1="66915" x2="79030" y2="66418"/>
                        <a14:backgroundMark x1="79030" y1="66418" x2="68970" y2="74129"/>
                        <a14:backgroundMark x1="80121" y1="59950" x2="84606" y2="68408"/>
                        <a14:backgroundMark x1="85091" y1="59453" x2="87394" y2="72388"/>
                        <a14:backgroundMark x1="83758" y1="59453" x2="76970" y2="63433"/>
                        <a14:backgroundMark x1="84848" y1="58209" x2="81091" y2="60697"/>
                        <a14:backgroundMark x1="2424" y1="83582" x2="17939" y2="84577"/>
                        <a14:backgroundMark x1="17939" y1="84577" x2="39152" y2="83333"/>
                        <a14:backgroundMark x1="39152" y1="83333" x2="49091" y2="84328"/>
                        <a14:backgroundMark x1="47394" y1="81841" x2="47394" y2="786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02909" y="270977"/>
            <a:ext cx="3455477" cy="164411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518503A-E1B1-D362-5004-B87381133AB8}"/>
              </a:ext>
            </a:extLst>
          </p:cNvPr>
          <p:cNvSpPr/>
          <p:nvPr/>
        </p:nvSpPr>
        <p:spPr>
          <a:xfrm>
            <a:off x="4878544" y="1148745"/>
            <a:ext cx="3504209" cy="818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E7A93C"/>
                </a:solidFill>
              </a:rPr>
              <a:t>ЦЕНТР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rgbClr val="E7A93C"/>
                </a:solidFill>
              </a:rPr>
              <a:t>КОМПЕТЕНЦИЙ </a:t>
            </a:r>
          </a:p>
          <a:p>
            <a:r>
              <a:rPr lang="ru-RU" sz="1400" b="1" dirty="0">
                <a:solidFill>
                  <a:srgbClr val="E7A93C"/>
                </a:solidFill>
                <a:latin typeface="+mj-lt"/>
              </a:rPr>
              <a:t>в сфере сельскохозяйственной кооперации</a:t>
            </a:r>
          </a:p>
          <a:p>
            <a:r>
              <a:rPr lang="ru-RU" sz="1400" b="1" dirty="0">
                <a:solidFill>
                  <a:srgbClr val="E7A93C"/>
                </a:solidFill>
                <a:latin typeface="+mj-lt"/>
              </a:rPr>
              <a:t>и поддержки фермеров </a:t>
            </a:r>
            <a:r>
              <a:rPr lang="ru-RU" sz="1400" b="1" dirty="0">
                <a:solidFill>
                  <a:srgbClr val="00683B"/>
                </a:solidFill>
                <a:latin typeface="+mj-lt"/>
              </a:rPr>
              <a:t>Пензенской области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2E34196-7F32-D99C-CD39-7FCB33C9F2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4067" y="5749103"/>
            <a:ext cx="3232156" cy="80241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AFE4D7E-1D56-31C2-5B77-83B6562475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6964" y="5330336"/>
            <a:ext cx="3350969" cy="128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477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Блок-схема: узел 17">
            <a:extLst>
              <a:ext uri="{FF2B5EF4-FFF2-40B4-BE49-F238E27FC236}">
                <a16:creationId xmlns:a16="http://schemas.microsoft.com/office/drawing/2014/main" id="{9E4F7C05-5F8F-E1AE-5EFB-EF271769724F}"/>
              </a:ext>
            </a:extLst>
          </p:cNvPr>
          <p:cNvSpPr/>
          <p:nvPr/>
        </p:nvSpPr>
        <p:spPr>
          <a:xfrm>
            <a:off x="9556123" y="117682"/>
            <a:ext cx="619125" cy="590931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>
            <a:extLst>
              <a:ext uri="{FF2B5EF4-FFF2-40B4-BE49-F238E27FC236}">
                <a16:creationId xmlns:a16="http://schemas.microsoft.com/office/drawing/2014/main" id="{B7037999-14E8-93DA-C877-F873F3FD1087}"/>
              </a:ext>
            </a:extLst>
          </p:cNvPr>
          <p:cNvSpPr/>
          <p:nvPr/>
        </p:nvSpPr>
        <p:spPr>
          <a:xfrm>
            <a:off x="11427448" y="2250270"/>
            <a:ext cx="1038225" cy="1066800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id="{1E61388A-FACB-46BF-33F5-E9A43AD4492F}"/>
              </a:ext>
            </a:extLst>
          </p:cNvPr>
          <p:cNvSpPr/>
          <p:nvPr/>
        </p:nvSpPr>
        <p:spPr>
          <a:xfrm>
            <a:off x="9915522" y="-273855"/>
            <a:ext cx="2809875" cy="2828924"/>
          </a:xfrm>
          <a:prstGeom prst="flowChartConnector">
            <a:avLst/>
          </a:prstGeom>
          <a:solidFill>
            <a:srgbClr val="293F4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DD9C26-ACBF-A2AA-09F6-DE92EC77FAE8}"/>
              </a:ext>
            </a:extLst>
          </p:cNvPr>
          <p:cNvSpPr txBox="1"/>
          <p:nvPr/>
        </p:nvSpPr>
        <p:spPr>
          <a:xfrm>
            <a:off x="1170938" y="276576"/>
            <a:ext cx="74689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altLang="ru-RU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НАПРАВЛЕНИЯ </a:t>
            </a:r>
            <a:r>
              <a:rPr lang="ru-RU" alt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МЕРОПРИЯТИЯ «СОЗДАНИЕ СИСТЕМЫ ПОДДЕРЖКИ ФЕРМЕРОВ И РАЗВИТИЕ СЕЛЬСКОЙ КООПЕРАЦИИ»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460F33D4-6BB2-2415-2C4F-2CB54B577543}"/>
              </a:ext>
            </a:extLst>
          </p:cNvPr>
          <p:cNvSpPr/>
          <p:nvPr/>
        </p:nvSpPr>
        <p:spPr>
          <a:xfrm>
            <a:off x="1236854" y="1078695"/>
            <a:ext cx="6846289" cy="590931"/>
          </a:xfrm>
          <a:prstGeom prst="roundRect">
            <a:avLst/>
          </a:prstGeom>
          <a:solidFill>
            <a:srgbClr val="729D5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Субсидии предоставляются на возмещение части затрат СПоК, понесенных в текущем финансовом году</a:t>
            </a:r>
            <a:endParaRPr lang="ru-RU" alt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80E9E57F-102E-DEDD-35FB-5B27AEB16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049323"/>
              </p:ext>
            </p:extLst>
          </p:nvPr>
        </p:nvGraphicFramePr>
        <p:xfrm>
          <a:off x="1216241" y="1759259"/>
          <a:ext cx="8667688" cy="4872400"/>
        </p:xfrm>
        <a:graphic>
          <a:graphicData uri="http://schemas.openxmlformats.org/drawingml/2006/table">
            <a:tbl>
              <a:tblPr firstRow="1" firstCol="1" bandRow="1"/>
              <a:tblGrid>
                <a:gridCol w="623438">
                  <a:extLst>
                    <a:ext uri="{9D8B030D-6E8A-4147-A177-3AD203B41FA5}">
                      <a16:colId xmlns:a16="http://schemas.microsoft.com/office/drawing/2014/main" val="3451371868"/>
                    </a:ext>
                  </a:extLst>
                </a:gridCol>
                <a:gridCol w="4982953">
                  <a:extLst>
                    <a:ext uri="{9D8B030D-6E8A-4147-A177-3AD203B41FA5}">
                      <a16:colId xmlns:a16="http://schemas.microsoft.com/office/drawing/2014/main" val="2674476461"/>
                    </a:ext>
                  </a:extLst>
                </a:gridCol>
                <a:gridCol w="3061297">
                  <a:extLst>
                    <a:ext uri="{9D8B030D-6E8A-4147-A177-3AD203B41FA5}">
                      <a16:colId xmlns:a16="http://schemas.microsoft.com/office/drawing/2014/main" val="3487167626"/>
                    </a:ext>
                  </a:extLst>
                </a:gridCol>
              </a:tblGrid>
              <a:tr h="3898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rgbClr val="293F4D"/>
                          </a:solidFill>
                          <a:effectLst/>
                        </a:rPr>
                        <a:t>№ п.п.</a:t>
                      </a:r>
                      <a:endParaRPr lang="ru-RU" sz="1100" dirty="0">
                        <a:solidFill>
                          <a:srgbClr val="293F4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868" marR="548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rgbClr val="293F4D"/>
                          </a:solidFill>
                          <a:effectLst/>
                        </a:rPr>
                        <a:t>Направление субсидии</a:t>
                      </a:r>
                      <a:endParaRPr lang="ru-RU" sz="1100" dirty="0">
                        <a:solidFill>
                          <a:srgbClr val="293F4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868" marR="548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rgbClr val="293F4D"/>
                          </a:solidFill>
                          <a:effectLst/>
                        </a:rPr>
                        <a:t>Ставки</a:t>
                      </a:r>
                      <a:endParaRPr lang="ru-RU" sz="1100" dirty="0">
                        <a:solidFill>
                          <a:srgbClr val="293F4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868" marR="548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456688"/>
                  </a:ext>
                </a:extLst>
              </a:tr>
              <a:tr h="9191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868" marR="548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Приобретение имущества в целях последующей передачи (реализации) приобретенного имущества в собственность членов (кроме ассоциированных членов) сельскохозяйственного потребительского кооператива</a:t>
                      </a:r>
                    </a:p>
                  </a:txBody>
                  <a:tcPr marL="54868" marR="548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Возмещение не более 50% затрат до 3 млн. руб.</a:t>
                      </a:r>
                    </a:p>
                  </a:txBody>
                  <a:tcPr marL="54868" marR="548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230763"/>
                  </a:ext>
                </a:extLst>
              </a:tr>
              <a:tr h="12345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868" marR="548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Приобретение и последующее внесение в неделимый фонд сельскохозяйственной техники, специализированного автотранспорта, оборудования для организации хранения, переработки, упаковки, маркировки, транспортировки и реализации сельскохозяйственной продукции и мобильных торговых объектов для оказания услуг членам сельскохозяйственного потребительского кооператива</a:t>
                      </a:r>
                    </a:p>
                  </a:txBody>
                  <a:tcPr marL="54868" marR="548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Возмещение не более 50% затрат до 10 млн. руб. </a:t>
                      </a:r>
                    </a:p>
                  </a:txBody>
                  <a:tcPr marL="54868" marR="548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429105"/>
                  </a:ext>
                </a:extLst>
              </a:tr>
              <a:tr h="10582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868" marR="548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Приобретение крупного рогатого скота в целях замены крупного рогатого скота, больного или инфицированного лейкозом, принадлежащего членам (кроме ассоциированных членов) сельскохозяйственного потребительского кооператива на праве собственности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868" marR="548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Возмещение не более 50% затрат до 10 млн.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868" marR="548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0944"/>
                  </a:ext>
                </a:extLst>
              </a:tr>
              <a:tr h="10663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868" marR="548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/>
                          <a:ea typeface="+mn-ea"/>
                          <a:cs typeface="+mn-cs"/>
                        </a:rPr>
                        <a:t>Закупку сельскохозяйственной продукции у членов сельскохозяйственного потребительского кооператива (кроме ассоциированных членов) и (или) закупку овощей открытого грунта, картофеля, молока, мяса (кроме мяса свиней) у граждан, ведущих личные подсобные хозяйства, не являющихся членами этого сельскохозяйственного потребительского кооператива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868" marR="548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10% - от 100 тыс. руб. до 5000 тыс. руб.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12% - от 5001 тыс. руб. до 25000 тыс. руб.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15% - более 25000 тыс. руб.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/>
                          <a:ea typeface="+mn-ea"/>
                          <a:cs typeface="+mn-cs"/>
                        </a:rPr>
                        <a:t>Возмещение не более 20 млн. руб. из расчета на один сельскохозяйственный потребительский кооператив.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868" marR="548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981630"/>
                  </a:ext>
                </a:extLst>
              </a:tr>
            </a:tbl>
          </a:graphicData>
        </a:graphic>
      </p:graphicFrame>
      <p:pic>
        <p:nvPicPr>
          <p:cNvPr id="15" name="Рисунок 14" descr="Бесплатное фото Коровы пасутся на зеленом поле. коровы на альпийских лугах. красивый альпийский пейзаж">
            <a:extLst>
              <a:ext uri="{FF2B5EF4-FFF2-40B4-BE49-F238E27FC236}">
                <a16:creationId xmlns:a16="http://schemas.microsoft.com/office/drawing/2014/main" id="{D0288258-BB46-4DF8-C6C7-2EF253F99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9" t="22478" r="26509" b="177"/>
          <a:stretch>
            <a:fillRect/>
          </a:stretch>
        </p:blipFill>
        <p:spPr bwMode="auto">
          <a:xfrm>
            <a:off x="10175248" y="30945"/>
            <a:ext cx="2290425" cy="2219325"/>
          </a:xfrm>
          <a:custGeom>
            <a:avLst/>
            <a:gdLst>
              <a:gd name="connsiteX0" fmla="*/ 2147888 w 4295776"/>
              <a:gd name="connsiteY0" fmla="*/ 0 h 4162426"/>
              <a:gd name="connsiteX1" fmla="*/ 4295776 w 4295776"/>
              <a:gd name="connsiteY1" fmla="*/ 2081213 h 4162426"/>
              <a:gd name="connsiteX2" fmla="*/ 2147888 w 4295776"/>
              <a:gd name="connsiteY2" fmla="*/ 4162426 h 4162426"/>
              <a:gd name="connsiteX3" fmla="*/ 0 w 4295776"/>
              <a:gd name="connsiteY3" fmla="*/ 2081213 h 4162426"/>
              <a:gd name="connsiteX4" fmla="*/ 2147888 w 4295776"/>
              <a:gd name="connsiteY4" fmla="*/ 0 h 416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776" h="4162426">
                <a:moveTo>
                  <a:pt x="2147888" y="0"/>
                </a:moveTo>
                <a:cubicBezTo>
                  <a:pt x="3334134" y="0"/>
                  <a:pt x="4295776" y="931791"/>
                  <a:pt x="4295776" y="2081213"/>
                </a:cubicBezTo>
                <a:cubicBezTo>
                  <a:pt x="4295776" y="3230635"/>
                  <a:pt x="3334134" y="4162426"/>
                  <a:pt x="2147888" y="4162426"/>
                </a:cubicBezTo>
                <a:cubicBezTo>
                  <a:pt x="961642" y="4162426"/>
                  <a:pt x="0" y="3230635"/>
                  <a:pt x="0" y="2081213"/>
                </a:cubicBezTo>
                <a:cubicBezTo>
                  <a:pt x="0" y="931791"/>
                  <a:pt x="961642" y="0"/>
                  <a:pt x="214788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Блок-схема: узел 18">
            <a:extLst>
              <a:ext uri="{FF2B5EF4-FFF2-40B4-BE49-F238E27FC236}">
                <a16:creationId xmlns:a16="http://schemas.microsoft.com/office/drawing/2014/main" id="{3D5D9948-485C-4917-70D2-77220A5C1461}"/>
              </a:ext>
            </a:extLst>
          </p:cNvPr>
          <p:cNvSpPr/>
          <p:nvPr/>
        </p:nvSpPr>
        <p:spPr>
          <a:xfrm>
            <a:off x="10013792" y="1964138"/>
            <a:ext cx="613088" cy="590931"/>
          </a:xfrm>
          <a:prstGeom prst="flowChartConnector">
            <a:avLst/>
          </a:prstGeom>
          <a:solidFill>
            <a:srgbClr val="293F4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150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Прямоугольник: скругленные углы 4100">
            <a:extLst>
              <a:ext uri="{FF2B5EF4-FFF2-40B4-BE49-F238E27FC236}">
                <a16:creationId xmlns:a16="http://schemas.microsoft.com/office/drawing/2014/main" id="{A401D121-A5C4-EDB1-59E2-9FE4941FC59E}"/>
              </a:ext>
            </a:extLst>
          </p:cNvPr>
          <p:cNvSpPr/>
          <p:nvPr/>
        </p:nvSpPr>
        <p:spPr>
          <a:xfrm>
            <a:off x="1073159" y="348014"/>
            <a:ext cx="8774724" cy="89186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того чтобы ЦК смог оказать помощь в подготовке пакета документов для регистрации кооператива учредителям необходимо договориться по следующим позициям: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1D119CB9-F939-A4E7-D9C1-F0227CA4D2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7520947"/>
              </p:ext>
            </p:extLst>
          </p:nvPr>
        </p:nvGraphicFramePr>
        <p:xfrm>
          <a:off x="1073159" y="1466490"/>
          <a:ext cx="7130561" cy="2812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C88E8B2E-C09A-E4BB-C10C-EA7493A4A5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6834073"/>
              </p:ext>
            </p:extLst>
          </p:nvPr>
        </p:nvGraphicFramePr>
        <p:xfrm>
          <a:off x="1073159" y="4192115"/>
          <a:ext cx="7130562" cy="1682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264CCC3-CFF6-CA52-DC37-954280EC8482}"/>
              </a:ext>
            </a:extLst>
          </p:cNvPr>
          <p:cNvSpPr/>
          <p:nvPr/>
        </p:nvSpPr>
        <p:spPr>
          <a:xfrm>
            <a:off x="10679502" y="1940944"/>
            <a:ext cx="1337094" cy="1345720"/>
          </a:xfrm>
          <a:prstGeom prst="rect">
            <a:avLst/>
          </a:prstGeom>
          <a:solidFill>
            <a:srgbClr val="FCAD1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8A5AA3F-9166-08CB-BFAD-306AE8B80A36}"/>
              </a:ext>
            </a:extLst>
          </p:cNvPr>
          <p:cNvSpPr/>
          <p:nvPr/>
        </p:nvSpPr>
        <p:spPr>
          <a:xfrm>
            <a:off x="8531525" y="3838755"/>
            <a:ext cx="1431984" cy="1362973"/>
          </a:xfrm>
          <a:prstGeom prst="rect">
            <a:avLst/>
          </a:prstGeom>
          <a:solidFill>
            <a:srgbClr val="2E4452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6F0FE7D-004F-A06A-256B-EB03FAC028E2}"/>
              </a:ext>
            </a:extLst>
          </p:cNvPr>
          <p:cNvSpPr/>
          <p:nvPr/>
        </p:nvSpPr>
        <p:spPr>
          <a:xfrm>
            <a:off x="8773064" y="2165231"/>
            <a:ext cx="3036497" cy="28122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Имея данную информацию ЦК помогает в подготовке пакета документов для регистрации кооператива, в частности, готовит Устав, протокол общего организационного собрания, положение о взносах и фондах, положение о наблюдательном совете, заявления о вступлении в кооператив. Оказывает помощь в подготовке иных документов, по просьбе кооператива.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 </a:t>
            </a:r>
            <a:endParaRPr lang="ru-RU" sz="1200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8328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A14FCC-503A-1CF3-2513-646727823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863" y="32817"/>
            <a:ext cx="5420103" cy="65899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5F6E3F0-E813-593D-DE4C-F6315F7F89CF}"/>
              </a:ext>
            </a:extLst>
          </p:cNvPr>
          <p:cNvSpPr/>
          <p:nvPr/>
        </p:nvSpPr>
        <p:spPr>
          <a:xfrm>
            <a:off x="8690786" y="235223"/>
            <a:ext cx="3173235" cy="199307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/>
              <a:t>Сайт Центра компетенций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5B4D2DC-2996-9035-3224-6706F9FDB1C3}"/>
              </a:ext>
            </a:extLst>
          </p:cNvPr>
          <p:cNvSpPr/>
          <p:nvPr/>
        </p:nvSpPr>
        <p:spPr>
          <a:xfrm>
            <a:off x="8897834" y="1448795"/>
            <a:ext cx="2723036" cy="46878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www.cx.mbpenza.ru</a:t>
            </a:r>
            <a:endParaRPr lang="ru-RU" sz="20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C75AEDA3-5E28-5298-2205-0CB4F5A3D6C3}"/>
              </a:ext>
            </a:extLst>
          </p:cNvPr>
          <p:cNvSpPr/>
          <p:nvPr/>
        </p:nvSpPr>
        <p:spPr>
          <a:xfrm>
            <a:off x="6830047" y="2556404"/>
            <a:ext cx="5093911" cy="4066373"/>
          </a:xfrm>
          <a:prstGeom prst="roundRect">
            <a:avLst>
              <a:gd name="adj" fmla="val 599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975" algn="just"/>
            <a:r>
              <a:rPr lang="ru-RU" sz="13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cs typeface="Arial" panose="020B0604020202020204" pitchFamily="34" charset="0"/>
              </a:rPr>
              <a:t>Для предоставления информации на одном ресурсе гражданам, ведущим ЛПХ, сельхозтоваропроизводителям и иным субъектам МСП и АПК разработан сайт Центра компетенций </a:t>
            </a:r>
            <a:r>
              <a:rPr lang="en-US" sz="1400" u="sng" dirty="0">
                <a:solidFill>
                  <a:srgbClr val="FF0000"/>
                </a:solidFill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www.cx.mbpenza.ru</a:t>
            </a:r>
            <a:endParaRPr lang="ru-RU" sz="1400" u="sng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indent="180975" algn="just"/>
            <a:r>
              <a:rPr lang="ru-RU" sz="1400" dirty="0">
                <a:solidFill>
                  <a:schemeClr val="tx1"/>
                </a:solidFill>
                <a:cs typeface="Arial" panose="020B0604020202020204" pitchFamily="34" charset="0"/>
              </a:rPr>
              <a:t>   На данном ресурсе на регулярной основе размещается и актуализируется информация:</a:t>
            </a:r>
          </a:p>
          <a:p>
            <a:pPr marL="180975" indent="-180975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  <a:cs typeface="Arial" panose="020B0604020202020204" pitchFamily="34" charset="0"/>
              </a:rPr>
              <a:t> о видах государственной поддержки – грантам и субсидиям, способах и получения;</a:t>
            </a:r>
          </a:p>
          <a:p>
            <a:pPr marL="180975" indent="-180975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  <a:cs typeface="Arial" panose="020B0604020202020204" pitchFamily="34" charset="0"/>
              </a:rPr>
              <a:t>о кредитных и лизинговых предложениях финансовых организаций;</a:t>
            </a:r>
          </a:p>
          <a:p>
            <a:pPr marL="180975" indent="-180975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  <a:cs typeface="Arial" panose="020B0604020202020204" pitchFamily="34" charset="0"/>
              </a:rPr>
              <a:t>по лучшим практикам с видеоматериалами, обучающие семинары, курсы и вебинары;</a:t>
            </a:r>
          </a:p>
          <a:p>
            <a:pPr marL="180975" indent="-180975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  <a:cs typeface="Arial" panose="020B0604020202020204" pitchFamily="34" charset="0"/>
              </a:rPr>
              <a:t>пошаговая инструкция как создать сельскохозяйственный потребительский кооператив;</a:t>
            </a:r>
          </a:p>
          <a:p>
            <a:pPr marL="180975" indent="-180975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  <a:cs typeface="Arial" panose="020B0604020202020204" pitchFamily="34" charset="0"/>
              </a:rPr>
              <a:t>с образцами бизнес-планов, проекты договоров, нормативно- правовые акты в актуальные редакциях;</a:t>
            </a:r>
          </a:p>
          <a:p>
            <a:pPr marL="180975" indent="-180975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  <a:cs typeface="Arial" panose="020B0604020202020204" pitchFamily="34" charset="0"/>
              </a:rPr>
              <a:t>о государственных и муниципальных закупках проходящие на территории Пензенской области.</a:t>
            </a:r>
          </a:p>
        </p:txBody>
      </p:sp>
      <p:pic>
        <p:nvPicPr>
          <p:cNvPr id="2" name="Объект 4">
            <a:extLst>
              <a:ext uri="{FF2B5EF4-FFF2-40B4-BE49-F238E27FC236}">
                <a16:creationId xmlns:a16="http://schemas.microsoft.com/office/drawing/2014/main" id="{DFD4C0BF-5848-921A-63ED-50818F8B84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918" y="-1117141"/>
            <a:ext cx="2453916" cy="4709165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86F26C5-B3AA-5831-DE0C-1EE4AC932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016" y="740523"/>
            <a:ext cx="1438182" cy="148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098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3626107-4D36-8635-71F5-851A3140DE1E}"/>
              </a:ext>
            </a:extLst>
          </p:cNvPr>
          <p:cNvSpPr txBox="1">
            <a:spLocks/>
          </p:cNvSpPr>
          <p:nvPr/>
        </p:nvSpPr>
        <p:spPr>
          <a:xfrm>
            <a:off x="3142695" y="519373"/>
            <a:ext cx="6660162" cy="1717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800" b="1" dirty="0">
                <a:solidFill>
                  <a:srgbClr val="FBAA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Центр компетенций </a:t>
            </a:r>
            <a:br>
              <a:rPr lang="ru-RU" sz="2800" b="1" dirty="0">
                <a:solidFill>
                  <a:srgbClr val="FBAA1D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dirty="0">
                <a:solidFill>
                  <a:srgbClr val="FBAA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сфере сельскохозяйственной кооперации </a:t>
            </a:r>
            <a:br>
              <a:rPr lang="ru-RU" sz="2800" b="1" dirty="0">
                <a:solidFill>
                  <a:srgbClr val="FBAA1D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dirty="0">
                <a:solidFill>
                  <a:srgbClr val="FBAA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поддержки фермеров </a:t>
            </a:r>
            <a:b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Фонда поддержки предпринимательства </a:t>
            </a:r>
            <a:b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Пензенской области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5B0492-4A8F-63AB-3F87-C832DA96A5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815"/>
          <a:stretch/>
        </p:blipFill>
        <p:spPr>
          <a:xfrm>
            <a:off x="3688014" y="2237173"/>
            <a:ext cx="5495455" cy="251238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E89331-F175-1B3E-5A98-E7A10F817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903788" y="-3"/>
            <a:ext cx="1288211" cy="6858001"/>
          </a:xfrm>
          <a:prstGeom prst="rect">
            <a:avLst/>
          </a:prstGeom>
        </p:spPr>
      </p:pic>
      <p:pic>
        <p:nvPicPr>
          <p:cNvPr id="2" name="Объект 4">
            <a:extLst>
              <a:ext uri="{FF2B5EF4-FFF2-40B4-BE49-F238E27FC236}">
                <a16:creationId xmlns:a16="http://schemas.microsoft.com/office/drawing/2014/main" id="{0549C5B8-0C06-7110-03D6-1615F8598B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493" y="3493363"/>
            <a:ext cx="2267455" cy="4351338"/>
          </a:xfrm>
        </p:spPr>
      </p:pic>
    </p:spTree>
    <p:extLst>
      <p:ext uri="{BB962C8B-B14F-4D97-AF65-F5344CB8AC3E}">
        <p14:creationId xmlns:p14="http://schemas.microsoft.com/office/powerpoint/2010/main" val="1442316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Блок-схема: узел 55">
            <a:extLst>
              <a:ext uri="{FF2B5EF4-FFF2-40B4-BE49-F238E27FC236}">
                <a16:creationId xmlns:a16="http://schemas.microsoft.com/office/drawing/2014/main" id="{468D0306-BBF3-E224-8028-43310EA345DD}"/>
              </a:ext>
            </a:extLst>
          </p:cNvPr>
          <p:cNvSpPr/>
          <p:nvPr/>
        </p:nvSpPr>
        <p:spPr>
          <a:xfrm>
            <a:off x="8737395" y="2629010"/>
            <a:ext cx="370935" cy="369463"/>
          </a:xfrm>
          <a:prstGeom prst="flowChartConnector">
            <a:avLst/>
          </a:prstGeom>
          <a:solidFill>
            <a:srgbClr val="283B4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Блок-схема: узел 54">
            <a:extLst>
              <a:ext uri="{FF2B5EF4-FFF2-40B4-BE49-F238E27FC236}">
                <a16:creationId xmlns:a16="http://schemas.microsoft.com/office/drawing/2014/main" id="{4054C61C-B2E4-E184-E968-6A90573B8652}"/>
              </a:ext>
            </a:extLst>
          </p:cNvPr>
          <p:cNvSpPr/>
          <p:nvPr/>
        </p:nvSpPr>
        <p:spPr>
          <a:xfrm>
            <a:off x="9755621" y="111487"/>
            <a:ext cx="517585" cy="543464"/>
          </a:xfrm>
          <a:prstGeom prst="flowChartConnector">
            <a:avLst/>
          </a:prstGeom>
          <a:solidFill>
            <a:srgbClr val="E9A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Блок-схема: узел 53">
            <a:extLst>
              <a:ext uri="{FF2B5EF4-FFF2-40B4-BE49-F238E27FC236}">
                <a16:creationId xmlns:a16="http://schemas.microsoft.com/office/drawing/2014/main" id="{61334CEE-3AFC-3275-E88D-054A47B73BA9}"/>
              </a:ext>
            </a:extLst>
          </p:cNvPr>
          <p:cNvSpPr/>
          <p:nvPr/>
        </p:nvSpPr>
        <p:spPr>
          <a:xfrm>
            <a:off x="10581283" y="1661210"/>
            <a:ext cx="811494" cy="834340"/>
          </a:xfrm>
          <a:prstGeom prst="flowChartConnector">
            <a:avLst/>
          </a:prstGeom>
          <a:solidFill>
            <a:srgbClr val="283B49"/>
          </a:solidFill>
          <a:ln>
            <a:solidFill>
              <a:srgbClr val="283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FC13C0F3-D661-53A5-7331-8345CFABE5E5}"/>
              </a:ext>
            </a:extLst>
          </p:cNvPr>
          <p:cNvSpPr/>
          <p:nvPr/>
        </p:nvSpPr>
        <p:spPr>
          <a:xfrm>
            <a:off x="7354552" y="0"/>
            <a:ext cx="194280" cy="6858000"/>
          </a:xfrm>
          <a:prstGeom prst="rect">
            <a:avLst/>
          </a:prstGeom>
          <a:solidFill>
            <a:srgbClr val="28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AA94F"/>
              </a:solidFill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A638377B-8C88-8F83-1087-7F98E41FBB7C}"/>
              </a:ext>
            </a:extLst>
          </p:cNvPr>
          <p:cNvSpPr/>
          <p:nvPr/>
        </p:nvSpPr>
        <p:spPr>
          <a:xfrm>
            <a:off x="1285335" y="276045"/>
            <a:ext cx="4442605" cy="131984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Деятельность Центра компетенций</a:t>
            </a:r>
            <a:r>
              <a:rPr lang="ru-RU" sz="1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направлена на обеспечение создания и (или) развития субъектов МСП в области сельского хозяйства, в том числе ИП, КФХ, СПоК, и граждан, ведущих ЛПХ на сельских территориях.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43E1CAA1-8EE2-7CCF-87BE-C6BB8EEAF309}"/>
              </a:ext>
            </a:extLst>
          </p:cNvPr>
          <p:cNvSpPr/>
          <p:nvPr/>
        </p:nvSpPr>
        <p:spPr>
          <a:xfrm>
            <a:off x="1305414" y="1966425"/>
            <a:ext cx="6771737" cy="1522564"/>
          </a:xfrm>
          <a:prstGeom prst="roundRect">
            <a:avLst/>
          </a:prstGeom>
          <a:solidFill>
            <a:srgbClr val="FFD96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ЗАДАЧА</a:t>
            </a: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– информационно-консультационная и методологическая помощь кооперативам и крестьянским хозяйствам, сопровождение их при подготовке бизнес-планов и технико-экономических обоснований, заявок на получение субсидий из федерального и регионального бюджетов, организация и проведение семинаров и сессий.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2F612344-8E1E-F61D-CDD2-4DD0D6D545FF}"/>
              </a:ext>
            </a:extLst>
          </p:cNvPr>
          <p:cNvSpPr/>
          <p:nvPr/>
        </p:nvSpPr>
        <p:spPr>
          <a:xfrm>
            <a:off x="1207699" y="3859528"/>
            <a:ext cx="10791644" cy="2722426"/>
          </a:xfrm>
          <a:prstGeom prst="roundRect">
            <a:avLst/>
          </a:prstGeom>
          <a:solidFill>
            <a:srgbClr val="FFD966"/>
          </a:solidFill>
          <a:ln w="28575">
            <a:solidFill>
              <a:srgbClr val="283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Aft>
                <a:spcPts val="0"/>
              </a:spcAft>
              <a:tabLst>
                <a:tab pos="685800" algn="l"/>
              </a:tabLst>
            </a:pPr>
            <a:r>
              <a:rPr lang="ru-RU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ЦЕЛИ: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предоставление услуг для повышения эффективности деятельности субъектов МСП;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организация систематической работы по повышению информированности граждан, ведущих ЛПХ, субъектов МСП о преимуществах объединения в СХК, консультированию населения по вопросам создания и развития предпринимательской деятельности в области сельского хозяйства, в том числе проведение разъяснительных мероприятий, внедрение типовой документации;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оказание информационных, консультационных, методических услуг субъектам МСП, СХК и ЛПХ;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организация сопровождения деятельности микро-, малых и средних сельскохозяйственных товаропроизводителей (ветеринарное, зоотехническое, агрономическое, технологическое, бухгалтерское, юридическое, маркетинговое обслуживание и др.)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2" name="Рисунок 41" descr="Бесплатное фото Рукопожатие крупным планом руководителей">
            <a:extLst>
              <a:ext uri="{FF2B5EF4-FFF2-40B4-BE49-F238E27FC236}">
                <a16:creationId xmlns:a16="http://schemas.microsoft.com/office/drawing/2014/main" id="{F3C54859-1EA7-5760-4DD6-98FAC1E0F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6" t="1877" r="17546" b="1877"/>
          <a:stretch>
            <a:fillRect/>
          </a:stretch>
        </p:blipFill>
        <p:spPr bwMode="auto">
          <a:xfrm>
            <a:off x="10273206" y="124427"/>
            <a:ext cx="1681188" cy="1660585"/>
          </a:xfrm>
          <a:custGeom>
            <a:avLst/>
            <a:gdLst>
              <a:gd name="connsiteX0" fmla="*/ 1759789 w 3519578"/>
              <a:gd name="connsiteY0" fmla="*/ 0 h 3476446"/>
              <a:gd name="connsiteX1" fmla="*/ 3519578 w 3519578"/>
              <a:gd name="connsiteY1" fmla="*/ 1738223 h 3476446"/>
              <a:gd name="connsiteX2" fmla="*/ 1759789 w 3519578"/>
              <a:gd name="connsiteY2" fmla="*/ 3476446 h 3476446"/>
              <a:gd name="connsiteX3" fmla="*/ 0 w 3519578"/>
              <a:gd name="connsiteY3" fmla="*/ 1738223 h 3476446"/>
              <a:gd name="connsiteX4" fmla="*/ 1759789 w 3519578"/>
              <a:gd name="connsiteY4" fmla="*/ 0 h 347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9578" h="3476446">
                <a:moveTo>
                  <a:pt x="1759789" y="0"/>
                </a:moveTo>
                <a:cubicBezTo>
                  <a:pt x="2731694" y="0"/>
                  <a:pt x="3519578" y="778229"/>
                  <a:pt x="3519578" y="1738223"/>
                </a:cubicBezTo>
                <a:cubicBezTo>
                  <a:pt x="3519578" y="2698217"/>
                  <a:pt x="2731694" y="3476446"/>
                  <a:pt x="1759789" y="3476446"/>
                </a:cubicBezTo>
                <a:cubicBezTo>
                  <a:pt x="787884" y="3476446"/>
                  <a:pt x="0" y="2698217"/>
                  <a:pt x="0" y="1738223"/>
                </a:cubicBezTo>
                <a:cubicBezTo>
                  <a:pt x="0" y="778229"/>
                  <a:pt x="787884" y="0"/>
                  <a:pt x="1759789" y="0"/>
                </a:cubicBezTo>
                <a:close/>
              </a:path>
            </a:pathLst>
          </a:custGeom>
          <a:noFill/>
          <a:ln w="57150">
            <a:solidFill>
              <a:srgbClr val="2F455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Рисунок 42" descr="Бесплатное фото Серьезный работодатель смотрит в камеру, читая документы в буфере обмена, проходя собеседование при приеме на работу">
            <a:extLst>
              <a:ext uri="{FF2B5EF4-FFF2-40B4-BE49-F238E27FC236}">
                <a16:creationId xmlns:a16="http://schemas.microsoft.com/office/drawing/2014/main" id="{835BEFAF-51EA-08F1-4003-B1575F9149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" t="897" r="56606" b="10096"/>
          <a:stretch/>
        </p:blipFill>
        <p:spPr bwMode="auto">
          <a:xfrm>
            <a:off x="9083723" y="1595887"/>
            <a:ext cx="1674632" cy="1690778"/>
          </a:xfrm>
          <a:custGeom>
            <a:avLst/>
            <a:gdLst>
              <a:gd name="connsiteX0" fmla="*/ 1397479 w 2794958"/>
              <a:gd name="connsiteY0" fmla="*/ 0 h 2769080"/>
              <a:gd name="connsiteX1" fmla="*/ 2794958 w 2794958"/>
              <a:gd name="connsiteY1" fmla="*/ 1384540 h 2769080"/>
              <a:gd name="connsiteX2" fmla="*/ 1397479 w 2794958"/>
              <a:gd name="connsiteY2" fmla="*/ 2769080 h 2769080"/>
              <a:gd name="connsiteX3" fmla="*/ 0 w 2794958"/>
              <a:gd name="connsiteY3" fmla="*/ 1384540 h 2769080"/>
              <a:gd name="connsiteX4" fmla="*/ 1397479 w 2794958"/>
              <a:gd name="connsiteY4" fmla="*/ 0 h 276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4958" h="2769080">
                <a:moveTo>
                  <a:pt x="1397479" y="0"/>
                </a:moveTo>
                <a:cubicBezTo>
                  <a:pt x="2169285" y="0"/>
                  <a:pt x="2794958" y="619880"/>
                  <a:pt x="2794958" y="1384540"/>
                </a:cubicBezTo>
                <a:cubicBezTo>
                  <a:pt x="2794958" y="2149200"/>
                  <a:pt x="2169285" y="2769080"/>
                  <a:pt x="1397479" y="2769080"/>
                </a:cubicBezTo>
                <a:cubicBezTo>
                  <a:pt x="625673" y="2769080"/>
                  <a:pt x="0" y="2149200"/>
                  <a:pt x="0" y="1384540"/>
                </a:cubicBezTo>
                <a:cubicBezTo>
                  <a:pt x="0" y="619880"/>
                  <a:pt x="625673" y="0"/>
                  <a:pt x="1397479" y="0"/>
                </a:cubicBezTo>
                <a:close/>
              </a:path>
            </a:pathLst>
          </a:custGeom>
          <a:noFill/>
          <a:ln w="57150">
            <a:solidFill>
              <a:srgbClr val="E9A84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6616433D-8E85-1ECF-B2DD-5E73675A93C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604" t="1497" r="8137" b="1899"/>
          <a:stretch>
            <a:fillRect/>
          </a:stretch>
        </p:blipFill>
        <p:spPr>
          <a:xfrm>
            <a:off x="8163771" y="120398"/>
            <a:ext cx="1648810" cy="1641969"/>
          </a:xfrm>
          <a:custGeom>
            <a:avLst/>
            <a:gdLst>
              <a:gd name="connsiteX0" fmla="*/ 1039483 w 2078966"/>
              <a:gd name="connsiteY0" fmla="*/ 0 h 2070340"/>
              <a:gd name="connsiteX1" fmla="*/ 2078966 w 2078966"/>
              <a:gd name="connsiteY1" fmla="*/ 1035170 h 2070340"/>
              <a:gd name="connsiteX2" fmla="*/ 1039483 w 2078966"/>
              <a:gd name="connsiteY2" fmla="*/ 2070340 h 2070340"/>
              <a:gd name="connsiteX3" fmla="*/ 0 w 2078966"/>
              <a:gd name="connsiteY3" fmla="*/ 1035170 h 2070340"/>
              <a:gd name="connsiteX4" fmla="*/ 1039483 w 2078966"/>
              <a:gd name="connsiteY4" fmla="*/ 0 h 207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966" h="2070340">
                <a:moveTo>
                  <a:pt x="1039483" y="0"/>
                </a:moveTo>
                <a:cubicBezTo>
                  <a:pt x="1613574" y="0"/>
                  <a:pt x="2078966" y="463461"/>
                  <a:pt x="2078966" y="1035170"/>
                </a:cubicBezTo>
                <a:cubicBezTo>
                  <a:pt x="2078966" y="1606879"/>
                  <a:pt x="1613574" y="2070340"/>
                  <a:pt x="1039483" y="2070340"/>
                </a:cubicBezTo>
                <a:cubicBezTo>
                  <a:pt x="465392" y="2070340"/>
                  <a:pt x="0" y="1606879"/>
                  <a:pt x="0" y="1035170"/>
                </a:cubicBezTo>
                <a:cubicBezTo>
                  <a:pt x="0" y="463461"/>
                  <a:pt x="465392" y="0"/>
                  <a:pt x="1039483" y="0"/>
                </a:cubicBezTo>
                <a:close/>
              </a:path>
            </a:pathLst>
          </a:custGeom>
          <a:ln w="57150">
            <a:solidFill>
              <a:srgbClr val="283B49"/>
            </a:solidFill>
          </a:ln>
        </p:spPr>
      </p:pic>
      <p:sp>
        <p:nvSpPr>
          <p:cNvPr id="2" name="Блок-схема: узел 1">
            <a:extLst>
              <a:ext uri="{FF2B5EF4-FFF2-40B4-BE49-F238E27FC236}">
                <a16:creationId xmlns:a16="http://schemas.microsoft.com/office/drawing/2014/main" id="{46BFCE13-8FFD-DDCC-F68A-CCB4DE6E77C1}"/>
              </a:ext>
            </a:extLst>
          </p:cNvPr>
          <p:cNvSpPr/>
          <p:nvPr/>
        </p:nvSpPr>
        <p:spPr>
          <a:xfrm>
            <a:off x="8712788" y="2629009"/>
            <a:ext cx="370935" cy="369463"/>
          </a:xfrm>
          <a:prstGeom prst="flowChartConnector">
            <a:avLst/>
          </a:prstGeom>
          <a:solidFill>
            <a:srgbClr val="283B4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132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C33BF2F1-CF4A-6AFB-9788-6293621C4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5479546"/>
            <a:ext cx="7511423" cy="785077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2F18666C-9E10-BE94-2268-1A03F645B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1433" y="943143"/>
            <a:ext cx="2869928" cy="667614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0A602F6-C4E5-0A13-662B-8B4F658FFA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911555" y="0"/>
            <a:ext cx="3293033" cy="68580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FBCF80B-8D11-D8CB-E0A9-5D66DBF84691}"/>
              </a:ext>
            </a:extLst>
          </p:cNvPr>
          <p:cNvSpPr txBox="1"/>
          <p:nvPr/>
        </p:nvSpPr>
        <p:spPr>
          <a:xfrm>
            <a:off x="4250887" y="148406"/>
            <a:ext cx="5562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rgbClr val="F79727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Основные виды услуг</a:t>
            </a:r>
            <a:endParaRPr lang="ru-RU" sz="3600" dirty="0"/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CA6AE56A-1420-BEDA-3D87-FA66CDFA7D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14" b="89801" l="1697" r="89818">
                        <a14:foregroundMark x1="1818" y1="52736" x2="10788" y2="53234"/>
                        <a14:foregroundMark x1="5642" y1="34116" x2="2788" y2="25622"/>
                        <a14:foregroundMark x1="10061" y1="47264" x2="8202" y2="41732"/>
                        <a14:foregroundMark x1="2788" y1="25622" x2="8727" y2="7214"/>
                        <a14:foregroundMark x1="8727" y1="7214" x2="17463" y2="18445"/>
                        <a14:foregroundMark x1="18011" y1="22025" x2="10545" y2="40050"/>
                        <a14:foregroundMark x1="10545" y1="40050" x2="9818" y2="46766"/>
                        <a14:foregroundMark x1="6909" y1="19900" x2="6061" y2="27861"/>
                        <a14:foregroundMark x1="13455" y1="15672" x2="13455" y2="21144"/>
                        <a14:foregroundMark x1="2182" y1="83582" x2="2182" y2="83582"/>
                        <a14:foregroundMark x1="47394" y1="79851" x2="47394" y2="79851"/>
                        <a14:backgroundMark x1="19030" y1="19900" x2="19030" y2="20647"/>
                        <a14:backgroundMark x1="18909" y1="20647" x2="18909" y2="20647"/>
                        <a14:backgroundMark x1="18667" y1="20149" x2="18667" y2="20149"/>
                        <a14:backgroundMark x1="18909" y1="18657" x2="18788" y2="22139"/>
                        <a14:backgroundMark x1="7515" y1="42289" x2="6424" y2="37313"/>
                        <a14:backgroundMark x1="7879" y1="42289" x2="6303" y2="37562"/>
                        <a14:backgroundMark x1="6909" y1="38060" x2="7879" y2="42040"/>
                        <a14:backgroundMark x1="29455" y1="42289" x2="29455" y2="42289"/>
                        <a14:backgroundMark x1="24970" y1="64179" x2="24970" y2="64179"/>
                        <a14:backgroundMark x1="28485" y1="85075" x2="28485" y2="85075"/>
                        <a14:backgroundMark x1="14788" y1="84080" x2="14788" y2="84080"/>
                        <a14:backgroundMark x1="17455" y1="82587" x2="17455" y2="82587"/>
                        <a14:backgroundMark x1="23758" y1="82338" x2="23758" y2="82338"/>
                        <a14:backgroundMark x1="12242" y1="82587" x2="12242" y2="82587"/>
                        <a14:backgroundMark x1="10061" y1="83831" x2="10061" y2="83831"/>
                        <a14:backgroundMark x1="8727" y1="83582" x2="8727" y2="83582"/>
                        <a14:backgroundMark x1="35273" y1="83831" x2="35273" y2="83831"/>
                        <a14:backgroundMark x1="40485" y1="84577" x2="40485" y2="84577"/>
                        <a14:backgroundMark x1="1939" y1="59453" x2="88727" y2="82338"/>
                        <a14:backgroundMark x1="88727" y1="82338" x2="96727" y2="91045"/>
                        <a14:backgroundMark x1="3515" y1="62438" x2="16121" y2="68905"/>
                        <a14:backgroundMark x1="16121" y1="68905" x2="59394" y2="64925"/>
                        <a14:backgroundMark x1="59394" y1="64925" x2="42667" y2="66915"/>
                        <a14:backgroundMark x1="42667" y1="66915" x2="79030" y2="66418"/>
                        <a14:backgroundMark x1="79030" y1="66418" x2="68970" y2="74129"/>
                        <a14:backgroundMark x1="80121" y1="59950" x2="84606" y2="68408"/>
                        <a14:backgroundMark x1="85091" y1="59453" x2="87394" y2="72388"/>
                        <a14:backgroundMark x1="83758" y1="59453" x2="76970" y2="63433"/>
                        <a14:backgroundMark x1="84848" y1="58209" x2="81091" y2="60697"/>
                        <a14:backgroundMark x1="2424" y1="83582" x2="17939" y2="84577"/>
                        <a14:backgroundMark x1="17939" y1="84577" x2="39152" y2="83333"/>
                        <a14:backgroundMark x1="39152" y1="83333" x2="49091" y2="84328"/>
                        <a14:backgroundMark x1="47394" y1="81841" x2="47394" y2="786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3975" y="98424"/>
            <a:ext cx="2926912" cy="1392625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D97EF8D0-EE90-3783-8C43-1BA63683EBE0}"/>
              </a:ext>
            </a:extLst>
          </p:cNvPr>
          <p:cNvSpPr/>
          <p:nvPr/>
        </p:nvSpPr>
        <p:spPr>
          <a:xfrm>
            <a:off x="1323975" y="844719"/>
            <a:ext cx="3097458" cy="766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E7A93C"/>
                </a:solidFill>
              </a:rPr>
              <a:t>ЦЕНТР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rgbClr val="E7A93C"/>
                </a:solidFill>
              </a:rPr>
              <a:t>КОМПЕТЕНЦИЙ </a:t>
            </a:r>
          </a:p>
          <a:p>
            <a:r>
              <a:rPr lang="ru-RU" sz="1100" b="1" dirty="0">
                <a:solidFill>
                  <a:srgbClr val="E7A93C"/>
                </a:solidFill>
                <a:latin typeface="+mj-lt"/>
              </a:rPr>
              <a:t>в сфере сельскохозяйственной кооперации</a:t>
            </a:r>
          </a:p>
          <a:p>
            <a:r>
              <a:rPr lang="ru-RU" sz="1100" b="1" dirty="0">
                <a:solidFill>
                  <a:srgbClr val="E7A93C"/>
                </a:solidFill>
                <a:latin typeface="+mj-lt"/>
              </a:rPr>
              <a:t>и поддержки фермеров </a:t>
            </a:r>
            <a:r>
              <a:rPr lang="ru-RU" sz="1100" b="1" dirty="0">
                <a:solidFill>
                  <a:srgbClr val="00683B"/>
                </a:solidFill>
                <a:latin typeface="+mj-lt"/>
              </a:rPr>
              <a:t>Пензенской области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20AC8D66-C2F3-D776-8F41-D52D6D5814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2027" y="4285623"/>
            <a:ext cx="7608596" cy="82107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FF2B530A-14B3-9014-860A-F25926A7D9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2027" y="3078457"/>
            <a:ext cx="7608596" cy="834316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8243E287-6725-EB57-C7DA-B49CE01422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19199" y="1876277"/>
            <a:ext cx="7511423" cy="81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721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Блок-схема: узел 20">
            <a:extLst>
              <a:ext uri="{FF2B5EF4-FFF2-40B4-BE49-F238E27FC236}">
                <a16:creationId xmlns:a16="http://schemas.microsoft.com/office/drawing/2014/main" id="{94723E94-2E51-65C5-013A-7EB4844C1682}"/>
              </a:ext>
            </a:extLst>
          </p:cNvPr>
          <p:cNvSpPr/>
          <p:nvPr/>
        </p:nvSpPr>
        <p:spPr>
          <a:xfrm>
            <a:off x="11683573" y="1335710"/>
            <a:ext cx="440841" cy="428570"/>
          </a:xfrm>
          <a:prstGeom prst="flowChartConnector">
            <a:avLst/>
          </a:prstGeom>
          <a:solidFill>
            <a:srgbClr val="283B49"/>
          </a:solidFill>
          <a:ln>
            <a:solidFill>
              <a:srgbClr val="283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>
            <a:extLst>
              <a:ext uri="{FF2B5EF4-FFF2-40B4-BE49-F238E27FC236}">
                <a16:creationId xmlns:a16="http://schemas.microsoft.com/office/drawing/2014/main" id="{57AFF20D-41DB-A40D-58F1-D1897DB3BADF}"/>
              </a:ext>
            </a:extLst>
          </p:cNvPr>
          <p:cNvSpPr/>
          <p:nvPr/>
        </p:nvSpPr>
        <p:spPr>
          <a:xfrm>
            <a:off x="10175042" y="0"/>
            <a:ext cx="517585" cy="543464"/>
          </a:xfrm>
          <a:prstGeom prst="flowChartConnector">
            <a:avLst/>
          </a:prstGeom>
          <a:solidFill>
            <a:srgbClr val="E9A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6446C63C-8CCB-6F57-1A07-62B376622A1A}"/>
              </a:ext>
            </a:extLst>
          </p:cNvPr>
          <p:cNvSpPr/>
          <p:nvPr/>
        </p:nvSpPr>
        <p:spPr>
          <a:xfrm>
            <a:off x="1240064" y="1031536"/>
            <a:ext cx="3956538" cy="52219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Грант «Агростартап»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ED935C2-3B90-AF35-FB1F-5C3718D89E35}"/>
              </a:ext>
            </a:extLst>
          </p:cNvPr>
          <p:cNvSpPr/>
          <p:nvPr/>
        </p:nvSpPr>
        <p:spPr>
          <a:xfrm>
            <a:off x="1240064" y="1643332"/>
            <a:ext cx="5737229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Заявитель - глава КФХ/ИП, гражданин РФ.</a:t>
            </a:r>
          </a:p>
          <a:p>
            <a:pPr lvl="0"/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Суммы и направления поддержки гранта</a:t>
            </a: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ru-RU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 7 млн. руб</a:t>
            </a:r>
            <a:r>
              <a:rPr lang="ru-RU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– на разведение КРС мясного или молочного направлений продуктивности и </a:t>
            </a:r>
            <a:r>
              <a:rPr lang="ru-RU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 5 млн. руб.</a:t>
            </a:r>
            <a:r>
              <a:rPr lang="ru-RU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на иные направления создания / развития хозяйства.</a:t>
            </a:r>
          </a:p>
          <a:p>
            <a:r>
              <a:rPr lang="ru-RU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+1 млн. руб.</a:t>
            </a:r>
            <a:r>
              <a:rPr lang="ru-RU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– в случае если предусмотрено использование части средств гранта "Агростартап" на цели формирования неделимого фонда СПоК, членом которого является заявитель.</a:t>
            </a:r>
          </a:p>
          <a:p>
            <a:endParaRPr lang="ru-RU" sz="7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E88635-0C72-CB28-7AE0-3BA269838F85}"/>
              </a:ext>
            </a:extLst>
          </p:cNvPr>
          <p:cNvSpPr/>
          <p:nvPr/>
        </p:nvSpPr>
        <p:spPr>
          <a:xfrm>
            <a:off x="1240064" y="3768118"/>
            <a:ext cx="10639383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Цели использования средств гранта:</a:t>
            </a: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Приобретение земельных участков из земель сельскохозяйственного назначения.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Разработка проектной документации для строительства или реконструкции производственных и складских зданий, помещений, 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объектов, предназначенных для производства, хранения и переработки сельскохозяйственной продукции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Приобретение, строительство, ремонт, модернизация и (или) переустройство производственных и складских зданий, помещений, пристроек и сооружений, 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включая ограждения, предусмотренные для выпаса и выгула сельскохозяйственных животных, и ограждения плодово-ягодных насаждений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Подключение производственных и складских зданий, помещений к электрическим, 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пристроек и (или) сооружений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 электрическим, водо-, газо- и теплопроводным сетям, в том числе автономным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Приобретение сельскохозяйственных животных (кроме свиней) и птицы, рыбопосадочного материала.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Приобретение сельскохозяйственной техники.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Приобретение посадочного материала для закладки многолетних насаждений, в том числе виноградников и земляники.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Внесение не менее 25%, но не более 50% средств в неделимый фонд кооператива.</a:t>
            </a:r>
            <a:endParaRPr lang="ru-RU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93A8DCF9-FCB5-A5AE-1010-E23A1FD978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615492"/>
              </p:ext>
            </p:extLst>
          </p:nvPr>
        </p:nvGraphicFramePr>
        <p:xfrm>
          <a:off x="6863785" y="1598531"/>
          <a:ext cx="2778474" cy="2276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4A2754D5-6B59-ABA7-22AF-4512B761E8BC}"/>
              </a:ext>
            </a:extLst>
          </p:cNvPr>
          <p:cNvSpPr/>
          <p:nvPr/>
        </p:nvSpPr>
        <p:spPr>
          <a:xfrm>
            <a:off x="7815487" y="763152"/>
            <a:ext cx="1610686" cy="572558"/>
          </a:xfrm>
          <a:prstGeom prst="roundRect">
            <a:avLst/>
          </a:prstGeom>
          <a:solidFill>
            <a:srgbClr val="FBAA1D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Собственные средства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AAD82130-993E-CB3D-9DCD-560E164B2F67}"/>
              </a:ext>
            </a:extLst>
          </p:cNvPr>
          <p:cNvSpPr/>
          <p:nvPr/>
        </p:nvSpPr>
        <p:spPr>
          <a:xfrm>
            <a:off x="9806114" y="2920569"/>
            <a:ext cx="1581325" cy="508431"/>
          </a:xfrm>
          <a:prstGeom prst="roundRect">
            <a:avLst/>
          </a:prstGeom>
          <a:solidFill>
            <a:srgbClr val="92D05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Грант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ED3930-A007-F8BB-31F5-A63258B23C23}"/>
              </a:ext>
            </a:extLst>
          </p:cNvPr>
          <p:cNvSpPr txBox="1"/>
          <p:nvPr/>
        </p:nvSpPr>
        <p:spPr>
          <a:xfrm>
            <a:off x="1240064" y="191306"/>
            <a:ext cx="6262172" cy="840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altLang="ru-RU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НАПРАВЛЕНИЯ </a:t>
            </a:r>
            <a:r>
              <a:rPr lang="ru-RU" alt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МЕРОПРИЯТИЯ «СОЗДАНИЕ СИСТЕМЫ ПОДДЕРЖКИ ФЕРМЕРОВ И РАЗВИТИЕ СЕЛЬСКОЙ КООПЕРАЦИИ»</a:t>
            </a:r>
            <a:endParaRPr lang="ru-RU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7B883DC-5FD5-AAF1-BFD2-558A974E3370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8479766" y="1335710"/>
            <a:ext cx="141064" cy="56699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1D403044-BD30-32A8-9191-D3C70071B72D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9100868" y="3089882"/>
            <a:ext cx="705246" cy="8490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525D5DC-7D15-B447-05D7-D12C413CA5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04" t="1497" r="8137" b="1899"/>
          <a:stretch>
            <a:fillRect/>
          </a:stretch>
        </p:blipFill>
        <p:spPr>
          <a:xfrm>
            <a:off x="10433835" y="85893"/>
            <a:ext cx="1648810" cy="1641969"/>
          </a:xfrm>
          <a:custGeom>
            <a:avLst/>
            <a:gdLst>
              <a:gd name="connsiteX0" fmla="*/ 1039483 w 2078966"/>
              <a:gd name="connsiteY0" fmla="*/ 0 h 2070340"/>
              <a:gd name="connsiteX1" fmla="*/ 2078966 w 2078966"/>
              <a:gd name="connsiteY1" fmla="*/ 1035170 h 2070340"/>
              <a:gd name="connsiteX2" fmla="*/ 1039483 w 2078966"/>
              <a:gd name="connsiteY2" fmla="*/ 2070340 h 2070340"/>
              <a:gd name="connsiteX3" fmla="*/ 0 w 2078966"/>
              <a:gd name="connsiteY3" fmla="*/ 1035170 h 2070340"/>
              <a:gd name="connsiteX4" fmla="*/ 1039483 w 2078966"/>
              <a:gd name="connsiteY4" fmla="*/ 0 h 207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8966" h="2070340">
                <a:moveTo>
                  <a:pt x="1039483" y="0"/>
                </a:moveTo>
                <a:cubicBezTo>
                  <a:pt x="1613574" y="0"/>
                  <a:pt x="2078966" y="463461"/>
                  <a:pt x="2078966" y="1035170"/>
                </a:cubicBezTo>
                <a:cubicBezTo>
                  <a:pt x="2078966" y="1606879"/>
                  <a:pt x="1613574" y="2070340"/>
                  <a:pt x="1039483" y="2070340"/>
                </a:cubicBezTo>
                <a:cubicBezTo>
                  <a:pt x="465392" y="2070340"/>
                  <a:pt x="0" y="1606879"/>
                  <a:pt x="0" y="1035170"/>
                </a:cubicBezTo>
                <a:cubicBezTo>
                  <a:pt x="0" y="463461"/>
                  <a:pt x="465392" y="0"/>
                  <a:pt x="1039483" y="0"/>
                </a:cubicBezTo>
                <a:close/>
              </a:path>
            </a:pathLst>
          </a:custGeom>
          <a:ln w="57150">
            <a:solidFill>
              <a:srgbClr val="283B49"/>
            </a:solidFill>
          </a:ln>
        </p:spPr>
      </p:pic>
    </p:spTree>
    <p:extLst>
      <p:ext uri="{BB962C8B-B14F-4D97-AF65-F5344CB8AC3E}">
        <p14:creationId xmlns:p14="http://schemas.microsoft.com/office/powerpoint/2010/main" val="2616634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344A44-14D1-0D26-408D-BF6FBFAAB92F}"/>
              </a:ext>
            </a:extLst>
          </p:cNvPr>
          <p:cNvSpPr txBox="1"/>
          <p:nvPr/>
        </p:nvSpPr>
        <p:spPr>
          <a:xfrm>
            <a:off x="1240064" y="191306"/>
            <a:ext cx="6262172" cy="840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altLang="ru-RU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НАПРАВЛЕНИЯ </a:t>
            </a:r>
            <a:r>
              <a:rPr lang="ru-RU" alt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МЕРОПРИЯТИЯ «СОЗДАНИЕ СИСТЕМЫ ПОДДЕРЖКИ ФЕРМЕРОВ И РАЗВИТИЕ СЕЛЬСКОЙ КООПЕРАЦИИ»</a:t>
            </a:r>
            <a:endParaRPr lang="ru-RU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B4523CA-C5F8-45C7-4E05-A477C6DF7C39}"/>
              </a:ext>
            </a:extLst>
          </p:cNvPr>
          <p:cNvSpPr/>
          <p:nvPr/>
        </p:nvSpPr>
        <p:spPr>
          <a:xfrm>
            <a:off x="1240064" y="1031536"/>
            <a:ext cx="3956538" cy="52219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Поддержка Семейных ферм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87F937C-51D5-DEE4-DDA7-3C2DC010020C}"/>
              </a:ext>
            </a:extLst>
          </p:cNvPr>
          <p:cNvSpPr/>
          <p:nvPr/>
        </p:nvSpPr>
        <p:spPr>
          <a:xfrm>
            <a:off x="1340912" y="1535736"/>
            <a:ext cx="646059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Заявитель - глава КФХ/ИП.</a:t>
            </a:r>
          </a:p>
          <a:p>
            <a:pPr lvl="0"/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Срок деятельности хозяйства - более 12 месяцев.</a:t>
            </a:r>
          </a:p>
          <a:p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Суммы гранта - </a:t>
            </a:r>
            <a:r>
              <a:rPr lang="ru-RU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 30 млн. руб</a:t>
            </a:r>
            <a:r>
              <a:rPr lang="ru-RU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одному из направлений деятельности (одной отрасли): </a:t>
            </a:r>
            <a:r>
              <a:rPr lang="ru-RU" sz="1400" dirty="0"/>
              <a:t>мясное скотоводство, молочное скотоводство, коневодство, мараловодство, овцеводство, козоводство, кролиководство, птицеводство (кроме страусов), рыбоводство, картофелеводство, овощеводство открытого грунта, с учетом балансов производства и потребления сельскохозяйственной продукции и противоэпизоотических мероприятий или планирует реконструировать не более одной семейной фермы.</a:t>
            </a:r>
          </a:p>
          <a:p>
            <a:pPr algn="l"/>
            <a:r>
              <a:rPr lang="ru-RU" sz="1400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</a:t>
            </a:r>
          </a:p>
          <a:p>
            <a:br>
              <a:rPr lang="ru-RU" sz="1200" dirty="0"/>
            </a:b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893DDD8-9D80-F7BB-600D-579229418974}"/>
              </a:ext>
            </a:extLst>
          </p:cNvPr>
          <p:cNvSpPr/>
          <p:nvPr/>
        </p:nvSpPr>
        <p:spPr>
          <a:xfrm>
            <a:off x="1240064" y="3977662"/>
            <a:ext cx="10830016" cy="27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Цели использования средств гранта:</a:t>
            </a:r>
          </a:p>
          <a:p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/>
              <a:t>Приобретение земельных участков из земель сельскохозяйственного назначения, находящихся в муниципальной собственности.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проектной документации строительства, реконструкции или модернизации объектов для производства, хранения и переработки сельскохозяйственной продукции.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Приобретение, строительство, реконструкция, капитальный ремонт или модернизация объектов для производства, хранения и переработки сельскохозяйственной продукции.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Комплектация объектов для производства, хранения и переработки сельскохозяйственной продукции оборудованием, сельскохозяйственной техникой и специализированным транспортом и их монтаж. 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Приобретение сельскохозяйственных животных и птицы (за исключением свиней), рыбопосадочного материала.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Приобретение автономных источников электро- и газоснабжения, обустройство автономных источников водоснабжения.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1F82746C-DC76-3C17-2359-F9B16E4B63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2289225"/>
              </p:ext>
            </p:extLst>
          </p:nvPr>
        </p:nvGraphicFramePr>
        <p:xfrm>
          <a:off x="8771430" y="1462947"/>
          <a:ext cx="2778474" cy="2276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FE000296-4CBE-2F17-6EEE-B1499E59FB1D}"/>
              </a:ext>
            </a:extLst>
          </p:cNvPr>
          <p:cNvSpPr/>
          <p:nvPr/>
        </p:nvSpPr>
        <p:spPr>
          <a:xfrm>
            <a:off x="7982196" y="573392"/>
            <a:ext cx="1581325" cy="572558"/>
          </a:xfrm>
          <a:prstGeom prst="roundRect">
            <a:avLst/>
          </a:prstGeom>
          <a:solidFill>
            <a:srgbClr val="92D05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Грант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E2360EBF-BEEF-8105-666C-AC358432F0F8}"/>
              </a:ext>
            </a:extLst>
          </p:cNvPr>
          <p:cNvSpPr/>
          <p:nvPr/>
        </p:nvSpPr>
        <p:spPr>
          <a:xfrm>
            <a:off x="10204591" y="518466"/>
            <a:ext cx="1610686" cy="572558"/>
          </a:xfrm>
          <a:prstGeom prst="roundRect">
            <a:avLst/>
          </a:prstGeom>
          <a:solidFill>
            <a:srgbClr val="FDB219"/>
          </a:solidFill>
          <a:ln w="28575">
            <a:solidFill>
              <a:srgbClr val="FBAA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Собственные средства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192C95B-916D-5635-C03A-9FD2D8BAB397}"/>
              </a:ext>
            </a:extLst>
          </p:cNvPr>
          <p:cNvSpPr/>
          <p:nvPr/>
        </p:nvSpPr>
        <p:spPr>
          <a:xfrm>
            <a:off x="9491462" y="2302990"/>
            <a:ext cx="12963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Стоимость проекта                    </a:t>
            </a:r>
            <a:r>
              <a:rPr lang="ru-RU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 50 млн.            руб.</a:t>
            </a:r>
            <a:endParaRPr lang="ru-RU" sz="7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2ADCC25-D875-928E-8A4E-B6A252D692E0}"/>
              </a:ext>
            </a:extLst>
          </p:cNvPr>
          <p:cNvCxnSpPr/>
          <p:nvPr/>
        </p:nvCxnSpPr>
        <p:spPr>
          <a:xfrm flipH="1">
            <a:off x="10838927" y="1090274"/>
            <a:ext cx="335280" cy="103039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035F150-7ECD-4693-347C-07351C54A762}"/>
              </a:ext>
            </a:extLst>
          </p:cNvPr>
          <p:cNvCxnSpPr>
            <a:cxnSpLocks/>
          </p:cNvCxnSpPr>
          <p:nvPr/>
        </p:nvCxnSpPr>
        <p:spPr>
          <a:xfrm>
            <a:off x="8866555" y="1132457"/>
            <a:ext cx="624907" cy="78778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348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Блок-схема: узел 27">
            <a:extLst>
              <a:ext uri="{FF2B5EF4-FFF2-40B4-BE49-F238E27FC236}">
                <a16:creationId xmlns:a16="http://schemas.microsoft.com/office/drawing/2014/main" id="{3A6F70B4-A5DE-855E-BED3-6929716919FF}"/>
              </a:ext>
            </a:extLst>
          </p:cNvPr>
          <p:cNvSpPr/>
          <p:nvPr/>
        </p:nvSpPr>
        <p:spPr>
          <a:xfrm>
            <a:off x="11732250" y="1853888"/>
            <a:ext cx="504688" cy="472837"/>
          </a:xfrm>
          <a:prstGeom prst="flowChartConnector">
            <a:avLst/>
          </a:prstGeom>
          <a:solidFill>
            <a:srgbClr val="FBAB1E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узел 25">
            <a:extLst>
              <a:ext uri="{FF2B5EF4-FFF2-40B4-BE49-F238E27FC236}">
                <a16:creationId xmlns:a16="http://schemas.microsoft.com/office/drawing/2014/main" id="{13F0377E-3597-0B76-7EAD-A1EB61AE861C}"/>
              </a:ext>
            </a:extLst>
          </p:cNvPr>
          <p:cNvSpPr/>
          <p:nvPr/>
        </p:nvSpPr>
        <p:spPr>
          <a:xfrm>
            <a:off x="9709255" y="663228"/>
            <a:ext cx="457261" cy="455764"/>
          </a:xfrm>
          <a:prstGeom prst="flowChartConnector">
            <a:avLst/>
          </a:prstGeom>
          <a:solidFill>
            <a:srgbClr val="FBA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>
            <a:extLst>
              <a:ext uri="{FF2B5EF4-FFF2-40B4-BE49-F238E27FC236}">
                <a16:creationId xmlns:a16="http://schemas.microsoft.com/office/drawing/2014/main" id="{2BCC387E-6728-0189-8096-8BC586AF80A5}"/>
              </a:ext>
            </a:extLst>
          </p:cNvPr>
          <p:cNvSpPr/>
          <p:nvPr/>
        </p:nvSpPr>
        <p:spPr>
          <a:xfrm>
            <a:off x="9881899" y="-212855"/>
            <a:ext cx="827452" cy="808322"/>
          </a:xfrm>
          <a:prstGeom prst="flowChartConnector">
            <a:avLst/>
          </a:prstGeom>
          <a:solidFill>
            <a:srgbClr val="2E41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4A3AA2-AD8C-3963-BFC0-84234CCF4281}"/>
              </a:ext>
            </a:extLst>
          </p:cNvPr>
          <p:cNvSpPr txBox="1"/>
          <p:nvPr/>
        </p:nvSpPr>
        <p:spPr>
          <a:xfrm>
            <a:off x="1240064" y="191306"/>
            <a:ext cx="6262172" cy="840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altLang="ru-RU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НАПРАВЛЕНИЯ </a:t>
            </a:r>
            <a:r>
              <a:rPr lang="ru-RU" alt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МЕРОПРИЯТИЯ «СОЗДАНИЕ СИСТЕМЫ ПОДДЕРЖКИ ФЕРМЕРОВ И РАЗВИТИЕ СЕЛЬСКОЙ КООПЕРАЦИИ»</a:t>
            </a:r>
            <a:endParaRPr lang="ru-RU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D86E007F-313A-3C53-DC9F-B2BF98B7666B}"/>
              </a:ext>
            </a:extLst>
          </p:cNvPr>
          <p:cNvSpPr/>
          <p:nvPr/>
        </p:nvSpPr>
        <p:spPr>
          <a:xfrm>
            <a:off x="1240064" y="1031536"/>
            <a:ext cx="3956538" cy="52219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Грант «Агропрогресс»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C7E0C59-94BA-E4CF-D37D-65AF4B255BC0}"/>
              </a:ext>
            </a:extLst>
          </p:cNvPr>
          <p:cNvSpPr/>
          <p:nvPr/>
        </p:nvSpPr>
        <p:spPr>
          <a:xfrm>
            <a:off x="1240064" y="1747763"/>
            <a:ext cx="63799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Реализация проекта только с участием инвестиционного кредита.</a:t>
            </a:r>
          </a:p>
          <a:p>
            <a:pPr lvl="0"/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Заявитель - 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сельскохозяйственные товаропроизводители (за исключением КФХ, ИП, граждан, ведущих личное подсобное хозяйство), включенные в единый реестр субъектов МСП. 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Срок деятельности хозяйства - более 24 месяцев.</a:t>
            </a:r>
          </a:p>
          <a:p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Суммы гранта - </a:t>
            </a:r>
            <a:r>
              <a:rPr lang="ru-RU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 30 млн. руб</a:t>
            </a:r>
            <a:r>
              <a:rPr lang="ru-RU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одному из направлений деятельности (одной отрасли): мясное скотоводство, молочное скотоводство, коневодство, мараловодство, овцеводство, козоводство, кролиководство, птицеводство (кроме страусов), рыбоводство.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96D2693-40AF-56BB-23F4-C6647361B495}"/>
              </a:ext>
            </a:extLst>
          </p:cNvPr>
          <p:cNvSpPr/>
          <p:nvPr/>
        </p:nvSpPr>
        <p:spPr>
          <a:xfrm>
            <a:off x="1240064" y="4393056"/>
            <a:ext cx="10951936" cy="2357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Цели использования средств гранта: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Приобретение земельных участков из земель сельскохозяйственного назначения, находящихся в муниципальной собственности.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Разработка проектной документации строительства, реконструкции или модернизации объектов для производства, хранения и  переработки сельскохозяйственной продукции.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Приобретение, строительство, реконструкция, капитальный ремонт или модернизация объектов для производства, хранения и переработки сельскохозяйственной продукции.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Комплектация объектов для производства, хранения и переработки сельскохозяйственной продукции оборудованием, сельскохозяйственной техникой и специализированным транспортом и их монтаж. 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Приобретение сельскохозяйственных животных и птицы (за исключением свиней), рыбопосадочного материала.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Приобретение автономных источников электро- и газоснабжения, обустройство автономных источников водоснабжения.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9627C1D7-B5F3-1264-25A3-675B6B46A3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7369814"/>
              </p:ext>
            </p:extLst>
          </p:nvPr>
        </p:nvGraphicFramePr>
        <p:xfrm>
          <a:off x="7373122" y="2435964"/>
          <a:ext cx="2778474" cy="2276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3E8A1CD5-FFE4-A800-9ED0-4368FB783E8A}"/>
              </a:ext>
            </a:extLst>
          </p:cNvPr>
          <p:cNvSpPr/>
          <p:nvPr/>
        </p:nvSpPr>
        <p:spPr>
          <a:xfrm>
            <a:off x="6456691" y="1201962"/>
            <a:ext cx="1581325" cy="572558"/>
          </a:xfrm>
          <a:prstGeom prst="roundRect">
            <a:avLst/>
          </a:prstGeom>
          <a:solidFill>
            <a:srgbClr val="C32E1A"/>
          </a:solidFill>
          <a:ln w="28575">
            <a:solidFill>
              <a:srgbClr val="B12A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Кредит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FF8FA442-36CA-D589-1FA9-1AFB3DFF7246}"/>
              </a:ext>
            </a:extLst>
          </p:cNvPr>
          <p:cNvSpPr/>
          <p:nvPr/>
        </p:nvSpPr>
        <p:spPr>
          <a:xfrm>
            <a:off x="8828679" y="1644420"/>
            <a:ext cx="1610686" cy="572558"/>
          </a:xfrm>
          <a:prstGeom prst="roundRect">
            <a:avLst/>
          </a:prstGeom>
          <a:solidFill>
            <a:srgbClr val="92D050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Собственные средства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5D1BE370-510F-7D27-4467-1780209BE7C3}"/>
              </a:ext>
            </a:extLst>
          </p:cNvPr>
          <p:cNvSpPr/>
          <p:nvPr/>
        </p:nvSpPr>
        <p:spPr>
          <a:xfrm>
            <a:off x="10251074" y="3053076"/>
            <a:ext cx="1581325" cy="572558"/>
          </a:xfrm>
          <a:prstGeom prst="roundRect">
            <a:avLst/>
          </a:prstGeom>
          <a:solidFill>
            <a:srgbClr val="FCB11A"/>
          </a:solidFill>
          <a:ln w="28575">
            <a:solidFill>
              <a:srgbClr val="CFA7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Грант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3EDD48F-469B-3819-2DDF-C102FF8B0027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7247354" y="1774520"/>
            <a:ext cx="790662" cy="127855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CCEA318-CB57-C9F3-D9E5-669A6DD81123}"/>
              </a:ext>
            </a:extLst>
          </p:cNvPr>
          <p:cNvCxnSpPr>
            <a:cxnSpLocks/>
          </p:cNvCxnSpPr>
          <p:nvPr/>
        </p:nvCxnSpPr>
        <p:spPr>
          <a:xfrm flipH="1">
            <a:off x="8980721" y="2216978"/>
            <a:ext cx="692512" cy="472837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FDFF6A8-CAC1-02DE-90FE-719F2AFA8A04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9673233" y="3339355"/>
            <a:ext cx="577841" cy="15031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Блок-схема: узел 24">
            <a:extLst>
              <a:ext uri="{FF2B5EF4-FFF2-40B4-BE49-F238E27FC236}">
                <a16:creationId xmlns:a16="http://schemas.microsoft.com/office/drawing/2014/main" id="{BB580D7C-9DE1-7E91-A0CB-077841E74F49}"/>
              </a:ext>
            </a:extLst>
          </p:cNvPr>
          <p:cNvSpPr/>
          <p:nvPr/>
        </p:nvSpPr>
        <p:spPr>
          <a:xfrm>
            <a:off x="10555849" y="1399552"/>
            <a:ext cx="807720" cy="749935"/>
          </a:xfrm>
          <a:prstGeom prst="flowChartConnector">
            <a:avLst/>
          </a:prstGeom>
          <a:solidFill>
            <a:srgbClr val="2E41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 descr="Ферма «Веселая корова» | Путеводитель Подмосковья">
            <a:extLst>
              <a:ext uri="{FF2B5EF4-FFF2-40B4-BE49-F238E27FC236}">
                <a16:creationId xmlns:a16="http://schemas.microsoft.com/office/drawing/2014/main" id="{5FE61B9D-618F-E99E-F03B-896CA12CD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0" r="9630"/>
          <a:stretch>
            <a:fillRect/>
          </a:stretch>
        </p:blipFill>
        <p:spPr bwMode="auto">
          <a:xfrm>
            <a:off x="10245035" y="-241677"/>
            <a:ext cx="2367007" cy="2216977"/>
          </a:xfrm>
          <a:custGeom>
            <a:avLst/>
            <a:gdLst>
              <a:gd name="connsiteX0" fmla="*/ 3208020 w 6416040"/>
              <a:gd name="connsiteY0" fmla="*/ 0 h 6172200"/>
              <a:gd name="connsiteX1" fmla="*/ 6416040 w 6416040"/>
              <a:gd name="connsiteY1" fmla="*/ 3086100 h 6172200"/>
              <a:gd name="connsiteX2" fmla="*/ 3208020 w 6416040"/>
              <a:gd name="connsiteY2" fmla="*/ 6172200 h 6172200"/>
              <a:gd name="connsiteX3" fmla="*/ 0 w 6416040"/>
              <a:gd name="connsiteY3" fmla="*/ 3086100 h 6172200"/>
              <a:gd name="connsiteX4" fmla="*/ 3208020 w 6416040"/>
              <a:gd name="connsiteY4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6040" h="6172200">
                <a:moveTo>
                  <a:pt x="3208020" y="0"/>
                </a:moveTo>
                <a:cubicBezTo>
                  <a:pt x="4979761" y="0"/>
                  <a:pt x="6416040" y="1381694"/>
                  <a:pt x="6416040" y="3086100"/>
                </a:cubicBezTo>
                <a:cubicBezTo>
                  <a:pt x="6416040" y="4790506"/>
                  <a:pt x="4979761" y="6172200"/>
                  <a:pt x="3208020" y="6172200"/>
                </a:cubicBezTo>
                <a:cubicBezTo>
                  <a:pt x="1436279" y="6172200"/>
                  <a:pt x="0" y="4790506"/>
                  <a:pt x="0" y="3086100"/>
                </a:cubicBezTo>
                <a:cubicBezTo>
                  <a:pt x="0" y="1381694"/>
                  <a:pt x="1436279" y="0"/>
                  <a:pt x="3208020" y="0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967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id="{743BC5B2-AE5E-5209-D413-28C4F1C6C2BF}"/>
              </a:ext>
            </a:extLst>
          </p:cNvPr>
          <p:cNvSpPr/>
          <p:nvPr/>
        </p:nvSpPr>
        <p:spPr>
          <a:xfrm>
            <a:off x="8655180" y="0"/>
            <a:ext cx="812799" cy="783771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00" b="1" dirty="0"/>
          </a:p>
        </p:txBody>
      </p:sp>
      <p:sp>
        <p:nvSpPr>
          <p:cNvPr id="15" name="Блок-схема: узел 14">
            <a:extLst>
              <a:ext uri="{FF2B5EF4-FFF2-40B4-BE49-F238E27FC236}">
                <a16:creationId xmlns:a16="http://schemas.microsoft.com/office/drawing/2014/main" id="{765A31C9-A0F5-668F-E09F-65EB33C78D2E}"/>
              </a:ext>
            </a:extLst>
          </p:cNvPr>
          <p:cNvSpPr/>
          <p:nvPr/>
        </p:nvSpPr>
        <p:spPr>
          <a:xfrm>
            <a:off x="9516684" y="-480189"/>
            <a:ext cx="2870504" cy="2775433"/>
          </a:xfrm>
          <a:prstGeom prst="flowChartConnector">
            <a:avLst/>
          </a:prstGeom>
          <a:solidFill>
            <a:srgbClr val="304556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91038B-FC3B-E21D-C0D7-7B10EAE514DD}"/>
              </a:ext>
            </a:extLst>
          </p:cNvPr>
          <p:cNvSpPr txBox="1"/>
          <p:nvPr/>
        </p:nvSpPr>
        <p:spPr>
          <a:xfrm>
            <a:off x="1066800" y="117455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НАПРАВЛЕНИЯ </a:t>
            </a:r>
            <a:r>
              <a:rPr lang="ru-RU" alt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МЕРОПРИЯТИЯ «СОЗДАНИЕ СИСТЕМЫ ПОДДЕРЖКИ ФЕРМЕРОВ И РАЗВИТИЕ СЕЛЬСКОЙ КООПЕРАЦИИ</a:t>
            </a:r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00C2B60-BF92-C9D0-7238-DC524534BAC4}"/>
              </a:ext>
            </a:extLst>
          </p:cNvPr>
          <p:cNvSpPr/>
          <p:nvPr/>
        </p:nvSpPr>
        <p:spPr>
          <a:xfrm>
            <a:off x="1240064" y="1031536"/>
            <a:ext cx="3956538" cy="52219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Грант «Агротуризм»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1D9CD27-F275-2616-5125-9C1CA3CBF274}"/>
              </a:ext>
            </a:extLst>
          </p:cNvPr>
          <p:cNvSpPr/>
          <p:nvPr/>
        </p:nvSpPr>
        <p:spPr>
          <a:xfrm>
            <a:off x="1240064" y="1680419"/>
            <a:ext cx="592273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Грант предоставляется с 1 января 2022 года. </a:t>
            </a:r>
          </a:p>
          <a:p>
            <a:pPr lvl="0" algn="just"/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Заявители – сельхозтоваропроизводители (искл. ЛПХ), относящиеся к категории «малое предприятие» или «микропредприятие» в соответствии с Федеральным законом «О развитии малого и среднего предпринимательства в Российской Федерации»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3A1E631-2392-BC37-53CC-A5DE150B51B7}"/>
              </a:ext>
            </a:extLst>
          </p:cNvPr>
          <p:cNvSpPr/>
          <p:nvPr/>
        </p:nvSpPr>
        <p:spPr>
          <a:xfrm>
            <a:off x="4983480" y="2819615"/>
            <a:ext cx="6858000" cy="4055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Целевые направления расходования гранта «Агротуризм»:</a:t>
            </a:r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Приобретение, строительство, модернизация или реконструкция средств размещения в т.ч. 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одульных, используемых для осуществления деятельности по оказанию услуг в сфере сельского туризма, объектов туристического показа развлекательной инфраструктуры сельского туризма, включая детские развлекательные комплексы, объектов проката;</a:t>
            </a:r>
          </a:p>
          <a:p>
            <a:pPr marL="171450" lvl="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Подключение средств размещения, объектов, используемых для осуществления деятельности по оказанию услуг в сфере сельского туризма. Объектов туристического показа, объектов развлекательной инфраструктуры сельского туризма, включая детские развлекательные комплексы, к электрическим, водо-, 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азо-, и теплопроводным сетям, в т.ч. автономным, канализационным сетям теплоснабжения, обустройство автономных источников электро-, водо-, газо- и </a:t>
            </a:r>
          </a:p>
          <a:p>
            <a:pPr marL="171450" lvl="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Приобретение и монтаж туристического оборудования, снаряжения и инвентаря в целях обеспечения эксплуатации туристических объектов, пунктов проката, объектов туристического показа и объектов развлекательной инфраструктуры, включая детские развлекательные комплексы, мебели и оборудования для оснащения средств размещения, используемых для осуществления деятельности по оказанию услуг в сфере сельского туризма, техники, специализированного транспорта и оборудования не бывшего в употреблении согласно определенным кодам вида продукции в соответствии с общероссийским классификатором продукции  по видам экономической деятельности</a:t>
            </a:r>
          </a:p>
          <a:p>
            <a:pPr marL="171450" lvl="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работ по благоустройству территорий, прилегающих к средствам размещения, используемым для осуществления деятельности по оказанию услуг в сфере сельского туризма, объектам туристического показа, объектам развлекательной инфраструктуры сельского туризма </a:t>
            </a:r>
            <a:r>
              <a: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включая детские развлекательные комплексы, объектам проката…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28AA900E-1F1F-77CF-93E6-0A4D6CC5AB7C}"/>
              </a:ext>
            </a:extLst>
          </p:cNvPr>
          <p:cNvSpPr/>
          <p:nvPr/>
        </p:nvSpPr>
        <p:spPr>
          <a:xfrm>
            <a:off x="8922271" y="138538"/>
            <a:ext cx="2870504" cy="2681077"/>
          </a:xfrm>
          <a:prstGeom prst="ellipse">
            <a:avLst/>
          </a:prstGeom>
          <a:solidFill>
            <a:srgbClr val="FBA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tx1"/>
                </a:solidFill>
              </a:rPr>
              <a:t>ГРАНТ «АГРОТУРИЗМ» ПРЕДОСТАВЛЯЕТСЯ ОДНОКРАТНО!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66CBC74-D36E-88D3-C70E-63C16ACAB507}"/>
              </a:ext>
            </a:extLst>
          </p:cNvPr>
          <p:cNvSpPr/>
          <p:nvPr/>
        </p:nvSpPr>
        <p:spPr>
          <a:xfrm>
            <a:off x="1240064" y="2874014"/>
            <a:ext cx="3146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Calibri" panose="020F0502020204030204" pitchFamily="34" charset="0"/>
                <a:cs typeface="Calibri" panose="020F0502020204030204" pitchFamily="34" charset="0"/>
              </a:rPr>
              <a:t>Суммы и направления поддержки гранта:</a:t>
            </a:r>
            <a:endParaRPr lang="ru-R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ru-R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E9A3C13-7CAB-AC3E-AAB4-627E80C2B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064" y="3200400"/>
            <a:ext cx="3743416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70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Блок-схема: узел 26">
            <a:extLst>
              <a:ext uri="{FF2B5EF4-FFF2-40B4-BE49-F238E27FC236}">
                <a16:creationId xmlns:a16="http://schemas.microsoft.com/office/drawing/2014/main" id="{741709EA-35E6-EE9C-BB51-02C3D8D20A3F}"/>
              </a:ext>
            </a:extLst>
          </p:cNvPr>
          <p:cNvSpPr/>
          <p:nvPr/>
        </p:nvSpPr>
        <p:spPr>
          <a:xfrm>
            <a:off x="9393571" y="-35422"/>
            <a:ext cx="3148003" cy="3032760"/>
          </a:xfrm>
          <a:prstGeom prst="flowChartConnector">
            <a:avLst/>
          </a:prstGeom>
          <a:solidFill>
            <a:srgbClr val="293F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26B2A36-5A48-6CE2-FBFD-1B2D6E7BE19D}"/>
              </a:ext>
            </a:extLst>
          </p:cNvPr>
          <p:cNvSpPr/>
          <p:nvPr/>
        </p:nvSpPr>
        <p:spPr>
          <a:xfrm>
            <a:off x="863600" y="344228"/>
            <a:ext cx="85483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altLang="ru-RU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НАПРАВЛЕНИЯ </a:t>
            </a:r>
            <a:r>
              <a:rPr lang="ru-RU" alt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МЕРОПРИЯТИЯ «СОЗДАНИЕ СИСТЕМЫ ПОДДЕРЖКИ ФЕРМЕРОВ И РАЗВИТИЕ СЕЛЬСКОЙ КООПЕРАЦИИ»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62AC8F2-FE10-F130-D096-316A31520DBB}"/>
              </a:ext>
            </a:extLst>
          </p:cNvPr>
          <p:cNvSpPr/>
          <p:nvPr/>
        </p:nvSpPr>
        <p:spPr>
          <a:xfrm>
            <a:off x="1219200" y="1219200"/>
            <a:ext cx="4876800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Гранта на развитие материально-технической базы СПоК </a:t>
            </a:r>
            <a:endParaRPr lang="ru-RU" altLang="ru-RU" sz="1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C30117C-F578-D096-F6F0-F059700D6F0D}"/>
              </a:ext>
            </a:extLst>
          </p:cNvPr>
          <p:cNvSpPr/>
          <p:nvPr/>
        </p:nvSpPr>
        <p:spPr>
          <a:xfrm>
            <a:off x="1055731" y="2036694"/>
            <a:ext cx="567526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Кооператив объединяет не менее 10 сельхозтоваропроизводителей.</a:t>
            </a:r>
          </a:p>
          <a:p>
            <a:pPr lvl="0"/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Срок деятельности кооператива не менее 12 мес.</a:t>
            </a:r>
          </a:p>
          <a:p>
            <a:pPr lvl="0"/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Суммы гранта - </a:t>
            </a:r>
            <a:r>
              <a:rPr lang="ru-RU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 70 млн. руб</a:t>
            </a:r>
            <a:r>
              <a:rPr lang="ru-RU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62A2D08-9297-FF4C-3086-720DDB35C908}"/>
              </a:ext>
            </a:extLst>
          </p:cNvPr>
          <p:cNvSpPr/>
          <p:nvPr/>
        </p:nvSpPr>
        <p:spPr>
          <a:xfrm>
            <a:off x="1055731" y="3205044"/>
            <a:ext cx="6274965" cy="1680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Цели использования средств гранта:</a:t>
            </a:r>
          </a:p>
          <a:p>
            <a:pPr marL="171450" lvl="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Приобретение, строительство, капитальный ремонт, реконструкция или модернизация производственных объектов по заготовке, хранению, подработке, </a:t>
            </a:r>
            <a:r>
              <a:rPr lang="ru-RU" sz="1400" spc="-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переработке, сортировке, убою, первичной переработке, подготовке к реализации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реализации сельскохозяйственной продукции, дикорастущих пищевых ресурсов и продуктов переработки указанных продукции и ресурсов.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D72C27D-6F69-B01A-AAEF-ED1E50B649FC}"/>
              </a:ext>
            </a:extLst>
          </p:cNvPr>
          <p:cNvSpPr/>
          <p:nvPr/>
        </p:nvSpPr>
        <p:spPr>
          <a:xfrm>
            <a:off x="1055731" y="4825535"/>
            <a:ext cx="10985500" cy="1926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Приобретение и монтаж оборудования и техники для производственных объектов, а также приобретение оборудования для лабораторного анализа качества сельскохозяйственной. </a:t>
            </a:r>
          </a:p>
          <a:p>
            <a:pPr marL="171450" lvl="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Приобретение специализированного транспорта, фургонов, прицепов, полуприцепов, вагонов, контейнеров для транспортировки, обеспечения сохранности при перевозке и реализации сельскохозяйственной продукции, дикорастущих пищевых ресурсов и продуктов переработки указанной продукции. </a:t>
            </a:r>
          </a:p>
          <a:p>
            <a:pPr marL="171450" lvl="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Приобретение и монтаж оборудования для рыбоводной инфраструктуры и аквакультуры (товарного рыбоводства).</a:t>
            </a:r>
          </a:p>
          <a:p>
            <a:pPr marL="171450" lvl="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Приобретение и монтаж оборудования и техники для производственных объектов, предназначенных для первичной переработки льна и (или) технической конопли.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3D58013A-782D-D92C-4E25-E904A141DB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6134198"/>
              </p:ext>
            </p:extLst>
          </p:nvPr>
        </p:nvGraphicFramePr>
        <p:xfrm>
          <a:off x="7149117" y="2290603"/>
          <a:ext cx="2778474" cy="2276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9B3BACFE-8409-6257-CBCF-BB023891AF31}"/>
              </a:ext>
            </a:extLst>
          </p:cNvPr>
          <p:cNvSpPr/>
          <p:nvPr/>
        </p:nvSpPr>
        <p:spPr>
          <a:xfrm>
            <a:off x="5694650" y="2533162"/>
            <a:ext cx="1581325" cy="572558"/>
          </a:xfrm>
          <a:prstGeom prst="roundRect">
            <a:avLst/>
          </a:prstGeom>
          <a:solidFill>
            <a:srgbClr val="E5B71E"/>
          </a:solidFill>
          <a:ln w="28575">
            <a:solidFill>
              <a:srgbClr val="CFA7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Грант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06279E5-3CD0-509F-9E0B-6A8C90B78615}"/>
              </a:ext>
            </a:extLst>
          </p:cNvPr>
          <p:cNvSpPr/>
          <p:nvPr/>
        </p:nvSpPr>
        <p:spPr>
          <a:xfrm>
            <a:off x="7482530" y="1244252"/>
            <a:ext cx="1610686" cy="572558"/>
          </a:xfrm>
          <a:prstGeom prst="roundRect">
            <a:avLst/>
          </a:prstGeom>
          <a:solidFill>
            <a:srgbClr val="92D050"/>
          </a:solidFill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Собственные средства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D0CBC9AD-6720-CD9C-19AB-ED1050B8FAFD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6485313" y="3105720"/>
            <a:ext cx="1070391" cy="232219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0BE9B2A-6138-C12E-B38C-2F6B0507AE72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8287873" y="1816810"/>
            <a:ext cx="487827" cy="793039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6" name="Рисунок 25" descr="Красный трактор едет по полю">
            <a:extLst>
              <a:ext uri="{FF2B5EF4-FFF2-40B4-BE49-F238E27FC236}">
                <a16:creationId xmlns:a16="http://schemas.microsoft.com/office/drawing/2014/main" id="{37428EC1-33AE-CF62-94C9-43246F790E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1" t="12590" r="19713" b="2038"/>
          <a:stretch/>
        </p:blipFill>
        <p:spPr bwMode="auto">
          <a:xfrm>
            <a:off x="9711087" y="-446118"/>
            <a:ext cx="2921195" cy="2974672"/>
          </a:xfrm>
          <a:custGeom>
            <a:avLst/>
            <a:gdLst>
              <a:gd name="connsiteX0" fmla="*/ 1447800 w 2895600"/>
              <a:gd name="connsiteY0" fmla="*/ 0 h 3040380"/>
              <a:gd name="connsiteX1" fmla="*/ 2895600 w 2895600"/>
              <a:gd name="connsiteY1" fmla="*/ 1520190 h 3040380"/>
              <a:gd name="connsiteX2" fmla="*/ 1447800 w 2895600"/>
              <a:gd name="connsiteY2" fmla="*/ 3040380 h 3040380"/>
              <a:gd name="connsiteX3" fmla="*/ 0 w 2895600"/>
              <a:gd name="connsiteY3" fmla="*/ 1520190 h 3040380"/>
              <a:gd name="connsiteX4" fmla="*/ 1447800 w 2895600"/>
              <a:gd name="connsiteY4" fmla="*/ 0 h 3040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3040380">
                <a:moveTo>
                  <a:pt x="1447800" y="0"/>
                </a:moveTo>
                <a:cubicBezTo>
                  <a:pt x="2247398" y="0"/>
                  <a:pt x="2895600" y="680612"/>
                  <a:pt x="2895600" y="1520190"/>
                </a:cubicBezTo>
                <a:cubicBezTo>
                  <a:pt x="2895600" y="2359768"/>
                  <a:pt x="2247398" y="3040380"/>
                  <a:pt x="1447800" y="3040380"/>
                </a:cubicBezTo>
                <a:cubicBezTo>
                  <a:pt x="648202" y="3040380"/>
                  <a:pt x="0" y="2359768"/>
                  <a:pt x="0" y="1520190"/>
                </a:cubicBezTo>
                <a:cubicBezTo>
                  <a:pt x="0" y="680612"/>
                  <a:pt x="648202" y="0"/>
                  <a:pt x="144780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273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CE92FEF-F26A-ED45-AB63-7D771AA70BB7}"/>
              </a:ext>
            </a:extLst>
          </p:cNvPr>
          <p:cNvSpPr txBox="1"/>
          <p:nvPr/>
        </p:nvSpPr>
        <p:spPr>
          <a:xfrm>
            <a:off x="1397000" y="142855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НАПРАВЛЕНИЯ </a:t>
            </a:r>
            <a:r>
              <a:rPr lang="ru-RU" alt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МЕРОПРИЯТИЯ «СОЗДАНИЕ СИСТЕМЫ ПОДДЕРЖКИ ФЕРМЕРОВ И РАЗВИТИЕ СЕЛЬСКОЙ КООПЕРАЦИИ</a:t>
            </a:r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04918DD4-CB9B-D1D3-81C9-C36929936D37}"/>
              </a:ext>
            </a:extLst>
          </p:cNvPr>
          <p:cNvSpPr/>
          <p:nvPr/>
        </p:nvSpPr>
        <p:spPr>
          <a:xfrm>
            <a:off x="1231912" y="1102501"/>
            <a:ext cx="6846289" cy="663110"/>
          </a:xfrm>
          <a:prstGeom prst="roundRect">
            <a:avLst/>
          </a:prstGeom>
          <a:solidFill>
            <a:srgbClr val="729D5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6897A83-D02C-863A-B647-3C01357BBB07}"/>
              </a:ext>
            </a:extLst>
          </p:cNvPr>
          <p:cNvSpPr/>
          <p:nvPr/>
        </p:nvSpPr>
        <p:spPr>
          <a:xfrm>
            <a:off x="1231912" y="1203223"/>
            <a:ext cx="55535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Субсидии в заявительном порядке</a:t>
            </a:r>
            <a:endParaRPr lang="ru-RU" altLang="ru-RU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0BF6A1-3420-C644-CBB2-988CDA1DF8D4}"/>
              </a:ext>
            </a:extLst>
          </p:cNvPr>
          <p:cNvSpPr txBox="1"/>
          <p:nvPr/>
        </p:nvSpPr>
        <p:spPr>
          <a:xfrm>
            <a:off x="1231912" y="1978967"/>
            <a:ext cx="922272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000" b="1" i="0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Животноводство</a:t>
            </a:r>
            <a:r>
              <a:rPr lang="en-US" sz="20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ru-RU" sz="20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endParaRPr lang="ru-RU" sz="2000" b="1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Растениеводство – 12</a:t>
            </a:r>
            <a:endParaRPr lang="ru-RU" sz="2000" b="1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Сельскохозяйственные потребительские кооперативы – 1</a:t>
            </a:r>
            <a:endParaRPr lang="ru-RU" sz="2000" b="1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Страхование – 1</a:t>
            </a:r>
            <a:endParaRPr lang="ru-RU" sz="2000" b="1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Прочие виды субсидий – 8</a:t>
            </a:r>
            <a:endParaRPr lang="ru-RU" sz="2000" b="1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ru-RU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algn="l"/>
            <a:r>
              <a:rPr lang="ru-RU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Объявления о проведении отбора в целях получения субсидии размещается на едином портале и официальном сайте</a:t>
            </a:r>
            <a:endParaRPr lang="en-US" sz="1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ru-RU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Минсельхоза </a:t>
            </a:r>
            <a:r>
              <a:rPr lang="ru-RU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ензенской области, в информационно-телекоммуникационной сети «Интернет»</a:t>
            </a:r>
            <a:r>
              <a:rPr lang="ru-RU" sz="14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400" b="1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www.mcx.pnzreg.ru</a:t>
            </a:r>
            <a:r>
              <a:rPr lang="ru-RU" sz="14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 указанием сроков проведения отбора, порядка подачи заявок и другой сопутствующей информацией.</a:t>
            </a:r>
          </a:p>
          <a:p>
            <a:pPr algn="l"/>
            <a:endParaRPr lang="en-US" sz="14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ru-RU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Со ставками на конкретный вид субсидий Вы можете ознакомиться на сайте  </a:t>
            </a:r>
            <a:r>
              <a:rPr lang="ru-RU" sz="1400" b="1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www.mcx.pnzreg.ru</a:t>
            </a:r>
            <a:endParaRPr lang="ru-RU" sz="1400" b="1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US" sz="14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ru-RU" sz="1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Предоставление субсидий регламентируется постановлениями Правительства Пензенской области:</a:t>
            </a:r>
            <a:endParaRPr lang="ru-RU" sz="14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400" b="1" i="0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 66-пП от 13.02.2017 (с последующими изменениями)</a:t>
            </a:r>
            <a:r>
              <a:rPr lang="ru-RU" sz="14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ru-RU" sz="1400" b="0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400" b="1" i="0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 354-пП от 24.07.2017 (с последующими изменениями)</a:t>
            </a:r>
            <a:endParaRPr lang="ru-RU" sz="1400" b="1" i="0" strike="noStrike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 197-пП от 14.04.2021 </a:t>
            </a:r>
            <a:r>
              <a:rPr lang="ru-RU" sz="1400" b="1" i="0" u="sng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(с последующими изменениями)</a:t>
            </a:r>
            <a:endParaRPr lang="ru-RU" sz="1400" b="1" i="0" u="sng" strike="noStrike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b="1" i="0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№ 54-пП от 17.02.2021 </a:t>
            </a:r>
            <a:r>
              <a:rPr lang="ru-RU" sz="1400" b="1" i="0" u="sng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(с последующими изменениями)</a:t>
            </a:r>
            <a:endParaRPr lang="ru-RU" sz="1400" b="1" i="0" u="sng" strike="noStrike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 224-пП от 20.04.2021 </a:t>
            </a:r>
            <a:r>
              <a:rPr lang="ru-RU" sz="1400" b="1" i="0" u="sng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(с последующими изменениями)</a:t>
            </a:r>
            <a:endParaRPr lang="ru-RU" sz="1400" b="1" i="0" u="sng" strike="noStrike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 227-пП от 25.03.2022 </a:t>
            </a:r>
            <a:r>
              <a:rPr lang="ru-RU" sz="1400" b="1" i="0" u="sng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(с последующими изменениями)</a:t>
            </a:r>
            <a:endParaRPr lang="ru-RU" sz="1400" b="1" i="0" u="sng" strike="noStrike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 834-пП от 10.12.2021 </a:t>
            </a:r>
            <a:r>
              <a:rPr lang="ru-RU" sz="1400" b="1" i="0" u="sng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(с последующими изменениями)</a:t>
            </a:r>
            <a:endParaRPr lang="ru-RU" sz="1400" b="1" i="0" u="sng" strike="noStrike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400" b="1" i="0" u="none" strike="noStrike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400" b="1" i="0" u="none" strike="noStrike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ru-RU" sz="1400" b="0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97565BC-84E3-446B-C098-1D9C848565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 flipH="1">
            <a:off x="10454641" y="0"/>
            <a:ext cx="1737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26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2D050"/>
        </a:solidFill>
        <a:ln>
          <a:solidFill>
            <a:srgbClr val="00B050"/>
          </a:solidFill>
        </a:ln>
      </a:spPr>
      <a:bodyPr rtlCol="0" anchor="ctr"/>
      <a:lstStyle>
        <a:defPPr algn="ctr">
          <a:defRPr sz="1700" b="1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905</TotalTime>
  <Words>2111</Words>
  <Application>Microsoft Office PowerPoint</Application>
  <PresentationFormat>Широкоэкранный</PresentationFormat>
  <Paragraphs>159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montserrat</vt:lpstr>
      <vt:lpstr>Symbol</vt:lpstr>
      <vt:lpstr>Trebuchet MS</vt:lpstr>
      <vt:lpstr>Тема Office</vt:lpstr>
      <vt:lpstr>Услуги Центра компетенции  Меры государственной поддержки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user</dc:creator>
  <cp:lastModifiedBy>Елена Попова</cp:lastModifiedBy>
  <cp:revision>22</cp:revision>
  <dcterms:created xsi:type="dcterms:W3CDTF">2021-06-25T09:04:24Z</dcterms:created>
  <dcterms:modified xsi:type="dcterms:W3CDTF">2023-04-19T07:57:54Z</dcterms:modified>
</cp:coreProperties>
</file>