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704" r:id="rId2"/>
  </p:sldMasterIdLst>
  <p:notesMasterIdLst>
    <p:notesMasterId r:id="rId15"/>
  </p:notesMasterIdLst>
  <p:sldIdLst>
    <p:sldId id="260" r:id="rId3"/>
    <p:sldId id="264" r:id="rId4"/>
    <p:sldId id="277" r:id="rId5"/>
    <p:sldId id="282" r:id="rId6"/>
    <p:sldId id="283" r:id="rId7"/>
    <p:sldId id="284" r:id="rId8"/>
    <p:sldId id="285" r:id="rId9"/>
    <p:sldId id="288" r:id="rId10"/>
    <p:sldId id="289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7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03C"/>
    <a:srgbClr val="AEEBA7"/>
    <a:srgbClr val="F08C11"/>
    <a:srgbClr val="F0AA11"/>
    <a:srgbClr val="F4CF00"/>
    <a:srgbClr val="C7161E"/>
    <a:srgbClr val="99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75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-354" y="-84"/>
      </p:cViewPr>
      <p:guideLst>
        <p:guide orient="horz" pos="217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15479-8F1A-4DD9-A365-E08C2BA3676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21E16-4960-4D2E-BB49-B83AEDA9E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4594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3DB78DC9-D3BF-4BF9-ABC1-139EEE76F43A}" type="slidenum">
              <a:rPr lang="ru-RU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1</a:t>
            </a:fld>
            <a:endParaRPr lang="ru-RU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4538"/>
            <a:ext cx="4962525" cy="3722687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894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dirty="0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 anchor="b"/>
          <a:lstStyle>
            <a:lvl1pPr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FDBA75D-F777-40F8-B5C2-8FB3350AFA8D}" type="slidenum"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44538"/>
            <a:ext cx="4967288" cy="372427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4716463"/>
            <a:ext cx="5427662" cy="446563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66" tIns="45583" rIns="91166" bIns="45583"/>
          <a:lstStyle/>
          <a:p>
            <a:pPr eaLnBrk="1" hangingPunct="1"/>
            <a:r>
              <a:rPr lang="ru-RU" smtClean="0">
                <a:latin typeface="Arial" panose="020B0604020202020204" pitchFamily="34" charset="0"/>
              </a:rPr>
              <a:t>Использовать на селекторных совещаниях за неделю </a:t>
            </a:r>
          </a:p>
        </p:txBody>
      </p:sp>
    </p:spTree>
    <p:extLst>
      <p:ext uri="{BB962C8B-B14F-4D97-AF65-F5344CB8AC3E}">
        <p14:creationId xmlns:p14="http://schemas.microsoft.com/office/powerpoint/2010/main" xmlns="" val="130896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40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810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055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4" y="2129946"/>
            <a:ext cx="7772892" cy="1470803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108" y="3885891"/>
            <a:ext cx="6401784" cy="1753292"/>
          </a:xfrm>
        </p:spPr>
        <p:txBody>
          <a:bodyPr/>
          <a:lstStyle>
            <a:lvl1pPr marL="0" indent="0" algn="ctr">
              <a:buNone/>
              <a:defRPr/>
            </a:lvl1pPr>
            <a:lvl2pPr marL="469686" indent="0" algn="ctr">
              <a:buNone/>
              <a:defRPr/>
            </a:lvl2pPr>
            <a:lvl3pPr marL="939370" indent="0" algn="ctr">
              <a:buNone/>
              <a:defRPr/>
            </a:lvl3pPr>
            <a:lvl4pPr marL="1409055" indent="0" algn="ctr">
              <a:buNone/>
              <a:defRPr/>
            </a:lvl4pPr>
            <a:lvl5pPr marL="1878740" indent="0" algn="ctr">
              <a:buNone/>
              <a:defRPr/>
            </a:lvl5pPr>
            <a:lvl6pPr marL="2348425" indent="0" algn="ctr">
              <a:buNone/>
              <a:defRPr/>
            </a:lvl6pPr>
            <a:lvl7pPr marL="2818111" indent="0" algn="ctr">
              <a:buNone/>
              <a:defRPr/>
            </a:lvl7pPr>
            <a:lvl8pPr marL="3287795" indent="0" algn="ctr">
              <a:buNone/>
              <a:defRPr/>
            </a:lvl8pPr>
            <a:lvl9pPr marL="3757481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A0906-E35F-47B6-87C5-C63D2B4EA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4664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7D4C1-97BA-4CE7-8EC4-1AC057EB5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4604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079" y="4407105"/>
            <a:ext cx="7772892" cy="1362051"/>
          </a:xfrm>
        </p:spPr>
        <p:txBody>
          <a:bodyPr anchor="t"/>
          <a:lstStyle>
            <a:lvl1pPr algn="l">
              <a:defRPr sz="4133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079" y="2907125"/>
            <a:ext cx="7772892" cy="1499980"/>
          </a:xfrm>
        </p:spPr>
        <p:txBody>
          <a:bodyPr anchor="b"/>
          <a:lstStyle>
            <a:lvl1pPr marL="0" indent="0">
              <a:buNone/>
              <a:defRPr sz="2000"/>
            </a:lvl1pPr>
            <a:lvl2pPr marL="469686" indent="0">
              <a:buNone/>
              <a:defRPr sz="1867"/>
            </a:lvl2pPr>
            <a:lvl3pPr marL="939370" indent="0">
              <a:buNone/>
              <a:defRPr sz="1600"/>
            </a:lvl3pPr>
            <a:lvl4pPr marL="1409055" indent="0">
              <a:buNone/>
              <a:defRPr sz="1467"/>
            </a:lvl4pPr>
            <a:lvl5pPr marL="1878740" indent="0">
              <a:buNone/>
              <a:defRPr sz="1467"/>
            </a:lvl5pPr>
            <a:lvl6pPr marL="2348425" indent="0">
              <a:buNone/>
              <a:defRPr sz="1467"/>
            </a:lvl6pPr>
            <a:lvl7pPr marL="2818111" indent="0">
              <a:buNone/>
              <a:defRPr sz="1467"/>
            </a:lvl7pPr>
            <a:lvl8pPr marL="3287795" indent="0">
              <a:buNone/>
              <a:defRPr sz="1467"/>
            </a:lvl8pPr>
            <a:lvl9pPr marL="3757481" indent="0">
              <a:buNone/>
              <a:defRPr sz="1467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A1728-5B7C-490F-A991-5D9C409F2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358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569" y="1600775"/>
            <a:ext cx="4047298" cy="4525139"/>
          </a:xfrm>
        </p:spPr>
        <p:txBody>
          <a:bodyPr/>
          <a:lstStyle>
            <a:lvl1pPr>
              <a:defRPr sz="2933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730" y="1600775"/>
            <a:ext cx="4048703" cy="4525139"/>
          </a:xfrm>
        </p:spPr>
        <p:txBody>
          <a:bodyPr/>
          <a:lstStyle>
            <a:lvl1pPr>
              <a:defRPr sz="2933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37854-0E83-4FF8-9CE7-826001982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5647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568" y="1534464"/>
            <a:ext cx="4040274" cy="640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9686" indent="0">
              <a:buNone/>
              <a:defRPr sz="2000" b="1"/>
            </a:lvl2pPr>
            <a:lvl3pPr marL="939370" indent="0">
              <a:buNone/>
              <a:defRPr sz="1867" b="1"/>
            </a:lvl3pPr>
            <a:lvl4pPr marL="1409055" indent="0">
              <a:buNone/>
              <a:defRPr sz="1600" b="1"/>
            </a:lvl4pPr>
            <a:lvl5pPr marL="1878740" indent="0">
              <a:buNone/>
              <a:defRPr sz="1600" b="1"/>
            </a:lvl5pPr>
            <a:lvl6pPr marL="2348425" indent="0">
              <a:buNone/>
              <a:defRPr sz="1600" b="1"/>
            </a:lvl6pPr>
            <a:lvl7pPr marL="2818111" indent="0">
              <a:buNone/>
              <a:defRPr sz="1600" b="1"/>
            </a:lvl7pPr>
            <a:lvl8pPr marL="3287795" indent="0">
              <a:buNone/>
              <a:defRPr sz="1600" b="1"/>
            </a:lvl8pPr>
            <a:lvl9pPr marL="3757481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6568" y="2175039"/>
            <a:ext cx="4040274" cy="39508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349" y="1534464"/>
            <a:ext cx="4043084" cy="640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9686" indent="0">
              <a:buNone/>
              <a:defRPr sz="2000" b="1"/>
            </a:lvl2pPr>
            <a:lvl3pPr marL="939370" indent="0">
              <a:buNone/>
              <a:defRPr sz="1867" b="1"/>
            </a:lvl3pPr>
            <a:lvl4pPr marL="1409055" indent="0">
              <a:buNone/>
              <a:defRPr sz="1600" b="1"/>
            </a:lvl4pPr>
            <a:lvl5pPr marL="1878740" indent="0">
              <a:buNone/>
              <a:defRPr sz="1600" b="1"/>
            </a:lvl5pPr>
            <a:lvl6pPr marL="2348425" indent="0">
              <a:buNone/>
              <a:defRPr sz="1600" b="1"/>
            </a:lvl6pPr>
            <a:lvl7pPr marL="2818111" indent="0">
              <a:buNone/>
              <a:defRPr sz="1600" b="1"/>
            </a:lvl7pPr>
            <a:lvl8pPr marL="3287795" indent="0">
              <a:buNone/>
              <a:defRPr sz="1600" b="1"/>
            </a:lvl8pPr>
            <a:lvl9pPr marL="3757481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349" y="2175039"/>
            <a:ext cx="4043084" cy="39508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593E-7C6D-4BF5-99A4-336E61028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157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4F342-FC3E-4C7C-8C54-03F450D1C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467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DEAE1-233E-4B02-9B40-A7121DB92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5115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570" y="273207"/>
            <a:ext cx="3009133" cy="1161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79" y="273207"/>
            <a:ext cx="5112154" cy="5852708"/>
          </a:xfrm>
        </p:spPr>
        <p:txBody>
          <a:bodyPr/>
          <a:lstStyle>
            <a:lvl1pPr>
              <a:defRPr sz="3333"/>
            </a:lvl1pPr>
            <a:lvl2pPr>
              <a:defRPr sz="2933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570" y="1434995"/>
            <a:ext cx="3009133" cy="4690920"/>
          </a:xfrm>
        </p:spPr>
        <p:txBody>
          <a:bodyPr/>
          <a:lstStyle>
            <a:lvl1pPr marL="0" indent="0">
              <a:buNone/>
              <a:defRPr sz="1467"/>
            </a:lvl1pPr>
            <a:lvl2pPr marL="469686" indent="0">
              <a:buNone/>
              <a:defRPr sz="1200"/>
            </a:lvl2pPr>
            <a:lvl3pPr marL="939370" indent="0">
              <a:buNone/>
              <a:defRPr sz="1067"/>
            </a:lvl3pPr>
            <a:lvl4pPr marL="1409055" indent="0">
              <a:buNone/>
              <a:defRPr sz="933"/>
            </a:lvl4pPr>
            <a:lvl5pPr marL="1878740" indent="0">
              <a:buNone/>
              <a:defRPr sz="933"/>
            </a:lvl5pPr>
            <a:lvl6pPr marL="2348425" indent="0">
              <a:buNone/>
              <a:defRPr sz="933"/>
            </a:lvl6pPr>
            <a:lvl7pPr marL="2818111" indent="0">
              <a:buNone/>
              <a:defRPr sz="933"/>
            </a:lvl7pPr>
            <a:lvl8pPr marL="3287795" indent="0">
              <a:buNone/>
              <a:defRPr sz="933"/>
            </a:lvl8pPr>
            <a:lvl9pPr marL="3757481" indent="0">
              <a:buNone/>
              <a:defRPr sz="933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848C0-B201-41C2-ADC6-7841C1B1C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529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3595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557" y="4801001"/>
            <a:ext cx="5485838" cy="56630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557" y="612725"/>
            <a:ext cx="5485838" cy="4115331"/>
          </a:xfrm>
        </p:spPr>
        <p:txBody>
          <a:bodyPr/>
          <a:lstStyle>
            <a:lvl1pPr marL="0" indent="0">
              <a:buNone/>
              <a:defRPr sz="3333"/>
            </a:lvl1pPr>
            <a:lvl2pPr marL="469686" indent="0">
              <a:buNone/>
              <a:defRPr sz="2933"/>
            </a:lvl2pPr>
            <a:lvl3pPr marL="939370" indent="0">
              <a:buNone/>
              <a:defRPr sz="2400"/>
            </a:lvl3pPr>
            <a:lvl4pPr marL="1409055" indent="0">
              <a:buNone/>
              <a:defRPr sz="2000"/>
            </a:lvl4pPr>
            <a:lvl5pPr marL="1878740" indent="0">
              <a:buNone/>
              <a:defRPr sz="2000"/>
            </a:lvl5pPr>
            <a:lvl6pPr marL="2348425" indent="0">
              <a:buNone/>
              <a:defRPr sz="2000"/>
            </a:lvl6pPr>
            <a:lvl7pPr marL="2818111" indent="0">
              <a:buNone/>
              <a:defRPr sz="2000"/>
            </a:lvl7pPr>
            <a:lvl8pPr marL="3287795" indent="0">
              <a:buNone/>
              <a:defRPr sz="2000"/>
            </a:lvl8pPr>
            <a:lvl9pPr marL="3757481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557" y="5367304"/>
            <a:ext cx="5485838" cy="805029"/>
          </a:xfrm>
        </p:spPr>
        <p:txBody>
          <a:bodyPr/>
          <a:lstStyle>
            <a:lvl1pPr marL="0" indent="0">
              <a:buNone/>
              <a:defRPr sz="1467"/>
            </a:lvl1pPr>
            <a:lvl2pPr marL="469686" indent="0">
              <a:buNone/>
              <a:defRPr sz="1200"/>
            </a:lvl2pPr>
            <a:lvl3pPr marL="939370" indent="0">
              <a:buNone/>
              <a:defRPr sz="1067"/>
            </a:lvl3pPr>
            <a:lvl4pPr marL="1409055" indent="0">
              <a:buNone/>
              <a:defRPr sz="933"/>
            </a:lvl4pPr>
            <a:lvl5pPr marL="1878740" indent="0">
              <a:buNone/>
              <a:defRPr sz="933"/>
            </a:lvl5pPr>
            <a:lvl6pPr marL="2348425" indent="0">
              <a:buNone/>
              <a:defRPr sz="933"/>
            </a:lvl6pPr>
            <a:lvl7pPr marL="2818111" indent="0">
              <a:buNone/>
              <a:defRPr sz="933"/>
            </a:lvl7pPr>
            <a:lvl8pPr marL="3287795" indent="0">
              <a:buNone/>
              <a:defRPr sz="933"/>
            </a:lvl8pPr>
            <a:lvl9pPr marL="3757481" indent="0">
              <a:buNone/>
              <a:defRPr sz="933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BCE92-183C-4718-95E8-C505BA5BF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0905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EBC-2E9F-4ACC-8B18-113A2B087D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573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770" y="274535"/>
            <a:ext cx="2056662" cy="5851381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568" y="274535"/>
            <a:ext cx="6039338" cy="5851381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23CD4-F15E-45F5-9AB3-7670B45B8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471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53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54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075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213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62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96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74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375AD-E246-4083-9FAA-CDED7D0FC75A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57BA8-6684-4CB1-9B9E-4D32BD573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5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41" tIns="40769" rIns="81541" bIns="4076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41" tIns="40769" rIns="81541" bIns="407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6285"/>
            <a:ext cx="2133600" cy="47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541" tIns="40769" rIns="81541" bIns="4076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6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285"/>
            <a:ext cx="2895600" cy="47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541" tIns="40769" rIns="81541" bIns="4076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285"/>
            <a:ext cx="2133600" cy="47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541" tIns="40769" rIns="81541" bIns="407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9D3D9E-5651-46CB-926F-64AC864071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27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 advClick="0"/>
  <p:txStyles>
    <p:titleStyle>
      <a:lvl1pPr algn="ctr" defTabSz="1071007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71007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2pPr>
      <a:lvl3pPr algn="ctr" defTabSz="1071007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3pPr>
      <a:lvl4pPr algn="ctr" defTabSz="1071007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4pPr>
      <a:lvl5pPr algn="ctr" defTabSz="1071007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5pPr>
      <a:lvl6pPr marL="469686" algn="ctr" defTabSz="1073100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6pPr>
      <a:lvl7pPr marL="939370" algn="ctr" defTabSz="1073100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7pPr>
      <a:lvl8pPr marL="1409055" algn="ctr" defTabSz="1073100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8pPr>
      <a:lvl9pPr marL="1878740" algn="ctr" defTabSz="1073100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91574" indent="-391574" algn="l" defTabSz="1071007" rtl="0" eaLnBrk="0" fontAlgn="base" hangingPunct="0">
        <a:spcBef>
          <a:spcPct val="20000"/>
        </a:spcBef>
        <a:spcAft>
          <a:spcPct val="0"/>
        </a:spcAft>
        <a:buChar char="•"/>
        <a:defRPr sz="3867">
          <a:solidFill>
            <a:schemeClr val="tx1"/>
          </a:solidFill>
          <a:latin typeface="+mn-lt"/>
          <a:ea typeface="+mn-ea"/>
          <a:cs typeface="+mn-cs"/>
        </a:defRPr>
      </a:lvl1pPr>
      <a:lvl2pPr marL="867812" indent="-323843" algn="l" defTabSz="1071007" rtl="0" eaLnBrk="0" fontAlgn="base" hangingPunct="0">
        <a:spcBef>
          <a:spcPct val="20000"/>
        </a:spcBef>
        <a:spcAft>
          <a:spcPct val="0"/>
        </a:spcAft>
        <a:buChar char="–"/>
        <a:defRPr sz="3333">
          <a:solidFill>
            <a:schemeClr val="tx1"/>
          </a:solidFill>
          <a:latin typeface="+mn-lt"/>
          <a:cs typeface="+mn-cs"/>
        </a:defRPr>
      </a:lvl2pPr>
      <a:lvl3pPr marL="1344050" indent="-256111" algn="l" defTabSz="1071007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90137" indent="-256111" algn="l" defTabSz="1071007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434106" indent="-256111" algn="l" defTabSz="1071007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904546" indent="-257675" algn="l" defTabSz="10731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74232" indent="-257675" algn="l" defTabSz="10731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843916" indent="-257675" algn="l" defTabSz="10731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313601" indent="-257675" algn="l" defTabSz="10731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9686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9370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409055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78740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48425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818111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87795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57481" algn="l" defTabSz="93937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3889" tIns="46947" rIns="93889" bIns="46947" anchor="ctr"/>
          <a:lstStyle>
            <a:lvl1pPr defTabSz="6969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6969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6969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6969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6969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sz="2133" dirty="0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4224339" y="6309786"/>
            <a:ext cx="2593975" cy="35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995" tIns="50496" rIns="100995" bIns="50496"/>
          <a:lstStyle>
            <a:lvl1pPr defTabSz="7477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7477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7477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7477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7477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7477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7477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7477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7477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133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75816" name="Rectangle 40"/>
          <p:cNvSpPr>
            <a:spLocks noChangeArrowheads="1"/>
          </p:cNvSpPr>
          <p:nvPr/>
        </p:nvSpPr>
        <p:spPr bwMode="auto">
          <a:xfrm>
            <a:off x="0" y="2363379"/>
            <a:ext cx="9144000" cy="277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3" tIns="46944" rIns="93883" bIns="46944"/>
          <a:lstStyle>
            <a:lvl1pPr marL="342900" indent="-342900" eaLnBrk="0" hangingPunct="0"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 eaLnBrk="1" hangingPunct="1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Национальный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стандарт ГОСТ Р 22.3.13-2018</a:t>
            </a:r>
          </a:p>
          <a:p>
            <a:pPr marL="0" indent="0" algn="ctr" eaLnBrk="1" hangingPunct="1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(ИСО 22324:2015)</a:t>
            </a:r>
            <a:b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БЕЗОПАСНОСТЬ В ЧРЕЗВЫЧАЙНЫХ СИТУАЦИЯХ.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РУКОВОДСТВО ПО ЦВЕТОВЫМ КОДАМ ОПАСНОСТИ</a:t>
            </a:r>
          </a:p>
          <a:p>
            <a:pPr marL="0" indent="0" algn="ctr" eaLnBrk="1" hangingPunct="1">
              <a:spcBef>
                <a:spcPct val="20000"/>
              </a:spcBef>
              <a:defRPr/>
            </a:pP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04787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(продолжение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690" y="1005151"/>
            <a:ext cx="849581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Учет эргономических факторов и цветовой слепоты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Цветовые сигналы опасности должны быть визуально заметными.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Необходимо помнить об ограниченной способности человека различать цвета по отдельности и учитывать это в тех случаях, когда людям приходится судить об опасности исключительно на основании цветовых кодов опасности.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Во всех случаях, когда требуется судить об опасности только по цветовым кодам опасности, следует использовать только красный, желтый и зеленый цвета. </a:t>
            </a: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Дополнительную информацию к цвету следует предоставлять в обязательном порядке, когда среди людей, подвергающихся опасности, могут находиться лица с нарушениями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цветовосприятия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(окончание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050" y="1047527"/>
            <a:ext cx="3672069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Н</a:t>
            </a:r>
            <a:r>
              <a:rPr lang="ru-RU" b="1" dirty="0" smtClean="0" bmk="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азвания цветов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В соответствующих случаях следует использовать названия цветов в качестве дополнительного способа информирования людей, подвергающихся опасности. Например, можно объявить «красный уровень опасности» по системе звукового оповещения, чтобы предупредить людей, подвергающихся опасности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88083" y="1041719"/>
            <a:ext cx="4401274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ja-JP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Цвет текста</a:t>
            </a:r>
          </a:p>
          <a:p>
            <a:pPr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В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определенных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случаях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следует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добавлять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текст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для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пояснения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используемых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цветов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.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Такой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текст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может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быть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расположен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отдельно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или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поверх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цветного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поля</a:t>
            </a:r>
            <a:r>
              <a:rPr lang="ru-RU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.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При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наложении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текста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поверх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цветового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кода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опасности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рекомендуется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использовать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цвета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,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приведенные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в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таблице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2,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для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обеспечения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достаточной</a:t>
            </a:r>
            <a:r>
              <a:rPr lang="en-GB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 </a:t>
            </a:r>
            <a:r>
              <a:rPr lang="en-GB" altLang="ja-JP" dirty="0" err="1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контрастности</a:t>
            </a:r>
            <a:r>
              <a:rPr lang="ru-RU" altLang="ja-JP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ea typeface="Bookman Old Style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70084" y="4309535"/>
            <a:ext cx="64803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Таблица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Рекомендуемые цвета для накладываемого текста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4846739"/>
              </p:ext>
            </p:extLst>
          </p:nvPr>
        </p:nvGraphicFramePr>
        <p:xfrm>
          <a:off x="2270084" y="4734046"/>
          <a:ext cx="4896091" cy="1777198"/>
        </p:xfrm>
        <a:graphic>
          <a:graphicData uri="http://schemas.openxmlformats.org/drawingml/2006/table">
            <a:tbl>
              <a:tblPr/>
              <a:tblGrid>
                <a:gridCol w="2564573"/>
                <a:gridCol w="2331518"/>
              </a:tblGrid>
              <a:tr h="4269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Цветовой</a:t>
                      </a:r>
                      <a:r>
                        <a:rPr lang="en-GB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 </a:t>
                      </a:r>
                      <a:r>
                        <a:rPr lang="en-GB" sz="1800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код</a:t>
                      </a:r>
                      <a:r>
                        <a:rPr lang="en-GB" sz="18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 </a:t>
                      </a:r>
                      <a:r>
                        <a:rPr lang="en-GB" sz="1800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опасности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Цвет текста</a:t>
                      </a:r>
                      <a:endParaRPr lang="ru-RU" sz="180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Красный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161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Белый</a:t>
                      </a:r>
                      <a:endParaRPr lang="ru-RU" sz="180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b="1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Желтый</a:t>
                      </a:r>
                      <a:endParaRPr lang="ru-RU" sz="1800" b="1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Черный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Зеленый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3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Белый</a:t>
                      </a:r>
                      <a:endParaRPr lang="ru-RU" sz="18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(приложение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3789719"/>
              </p:ext>
            </p:extLst>
          </p:nvPr>
        </p:nvGraphicFramePr>
        <p:xfrm>
          <a:off x="1167822" y="2777633"/>
          <a:ext cx="6788021" cy="3423463"/>
        </p:xfrm>
        <a:graphic>
          <a:graphicData uri="http://schemas.openxmlformats.org/drawingml/2006/table">
            <a:tbl>
              <a:tblPr/>
              <a:tblGrid>
                <a:gridCol w="1930184"/>
                <a:gridCol w="1562333"/>
                <a:gridCol w="1600910"/>
                <a:gridCol w="1694594"/>
              </a:tblGrid>
              <a:tr h="631562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spc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Цвет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spc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Система</a:t>
                      </a:r>
                      <a:r>
                        <a:rPr lang="en-US" sz="1800" b="0" i="0" u="none" strike="noStrike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i="0" u="none" strike="noStrike" spc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Манселла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CMYK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RGB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81"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Красный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7.5 R 4/15*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C26+M100+Y89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199/22/30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81"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Оранжевый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2.5YR 6/14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en-US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+M</a:t>
                      </a:r>
                      <a:r>
                        <a:rPr lang="en-US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+Y</a:t>
                      </a:r>
                      <a:r>
                        <a:rPr lang="en-US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240/140/17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81"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Желтый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2.5Y 8/14*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C8+M18+Y92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244/207/0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562"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Салатовый (желто-зеленый)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10GY 8/8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en-US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40+</a:t>
                      </a:r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M0+Y</a:t>
                      </a:r>
                      <a:r>
                        <a:rPr lang="en-US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174/235/167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278"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Зеленый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2.5G 4/10*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C86+M43+Y100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0/160/60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497">
                <a:tc gridSpan="4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*Согласно приложению Е международного стандарта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ИСО 3864-4</a:t>
                      </a:r>
                      <a:endParaRPr lang="ru-RU" sz="12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22793" y="1551182"/>
            <a:ext cx="8608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ja-JP" dirty="0" smtClean="0">
                <a:solidFill>
                  <a:srgbClr val="000000"/>
                </a:solidFill>
                <a:latin typeface="Arial" pitchFamily="34" charset="0"/>
                <a:ea typeface="Bookman Old Style" pitchFamily="18" charset="0"/>
                <a:cs typeface="Arial" pitchFamily="34" charset="0"/>
              </a:rPr>
              <a:t>В приложении А приведены колориметрические рекомендации по выбору соответствующих цветовых тонов для обозначения уровней опасности представлены в таблице.</a:t>
            </a:r>
            <a:endParaRPr lang="ru-RU" altLang="ja-JP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ОБЩАЯ ИНФОРМАЦИЯ О СТАНДАРТЕ ГОСТ Р 22.3.13-2018 </a:t>
            </a: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19920" y="1215342"/>
            <a:ext cx="876203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Разработчик: ФГБУ ВНИИ ГОЧС (ФЦ)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Основание для разработки: План национальной стандартизации на 2018 г.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Утвержден приказом Федерального агентства по техническому регулированию и метрологии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Росстандарт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№ 254-ст от 15 мая 2018 г.</a:t>
            </a:r>
          </a:p>
          <a:p>
            <a:pPr>
              <a:spcBef>
                <a:spcPts val="6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стандарте установлены цветовые коды для обозначения статуса опасности и дано руководство по их использованию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Стандарт модифицирован по отношению к международному стандарту ИСО 22324:2015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Социетальная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безопасность. Менеджмент чрезвычайных ситуаций. Руководство по цветовым кодам опасности». Модификация обусловлена необходимостью приведения требований международного стандарта в соответствие с требованиями нормативных документов, действующих на территории Российской Федерации. </a:t>
            </a:r>
          </a:p>
          <a:p>
            <a:pPr>
              <a:spcBef>
                <a:spcPts val="6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Стандарт введен в действие с 1 июня 2018 года.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ЦЕЛЕСООБРАЗНОСТЬ РАЗРАБОТКИ НАЦИОНАЛЬНОГО СТАНДАРТА О ЦВЕТОВЫХ КОДАХ ОПАСНОСТИ</a:t>
            </a:r>
            <a:endParaRPr lang="ru-RU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947" y="1574156"/>
            <a:ext cx="7812911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Цветовые коды опасности используют для информирования населения об уровне опасности, чтобы можно было своевременно на него отреагировать.</a:t>
            </a:r>
          </a:p>
          <a:p>
            <a:pPr>
              <a:spcBef>
                <a:spcPts val="12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Национальный стандарт разработан с целью упорядочения использования цветовых кодов в соответствии с мировой практикой обозначения опасности. До настоящего времени в России подобного стандарта не было. Данный стандарт не имеет аналогов среди национальных и межгосударственных стандартов.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ОБЛАСТЬ ПРИМЕНЕНИЯ СТАНДАРТА</a:t>
            </a:r>
            <a:endParaRPr lang="ru-RU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5585" y="992237"/>
            <a:ext cx="822960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Стандарт ГОСТ Р 22.3.13-2018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содержит руководство по использованию цветовых кодов для информирования населения и служб экстренного реагирования об опасностях и для отображения уровня опасности чрезвычайных ситуаций;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распространяется на все виды опасностей вне зависимости от места их возникновения;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предназначен для использования федеральными органами исполнительной власти, органами исполнительной власти субъектов Российской Федерации, органами местного самоуправления и организациями, осуществляющими деятельность по предупреждению чрезвычайных ситуаций и информированию об угрозах природного и техногенного характера;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распространяется на способы отображения цветовых кодов опасности, не содержит подробных эргономических рекомендаций, относящихся к средствам отображения, а также графических символов, рассматриваемых в ГОСТ ISO 3864-1.</a:t>
            </a: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ИЗМЕНЕНИЯ В ГОСТ Р 22.3.13-2018 ПО ОТНОШЕНИЮ </a:t>
            </a:r>
            <a:b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 МЕЖДУНАРОДНОМУ СТАНДАРТУ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ISO</a:t>
            </a: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 22324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7335" y="1446835"/>
            <a:ext cx="798653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сравнению с исходным международным стандартом, в национальном  российском стандарте: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сокращено количество цветовых кодов опасности с семи до пяти (для однозначного понимания);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исключено предложение об использовании черного, пурпурного, синего и серого цветов (с целью упрощения и однозначности трактовки цветовых кодов опасности);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внесены соответствующие изменения в рисунки и таблицы.</a:t>
            </a: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0"/>
            <a:ext cx="9241972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</a:t>
            </a: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0861" y="1271419"/>
            <a:ext cx="808202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обозначения уровня опасности предлагается использовать красный, желтый и зеленый (и промежуточные по тону) цвета: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красный цвет ассоциируется с опасностью, и его следует использовать для информирования людей, подвергающихся опасности, о необходимости немедленного принятия соответствующих мер безопасности;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желтый цвет ассоциируется с потенциальной опасностью, и его следует использовать для предупреждения людей, подвергающихся опасности, о необходимости подготовиться к принятию соответствующих мер безопасности;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зеленый цвет ассоциируется с безопасностью, и его следует использовать для информирования людей, подвергающихся опасности, о том, что никаких мер безопасности принимать не требуется.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(продолжение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133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3732365"/>
              </p:ext>
            </p:extLst>
          </p:nvPr>
        </p:nvGraphicFramePr>
        <p:xfrm>
          <a:off x="219922" y="1458408"/>
          <a:ext cx="8704162" cy="5136668"/>
        </p:xfrm>
        <a:graphic>
          <a:graphicData uri="http://schemas.openxmlformats.org/drawingml/2006/table">
            <a:tbl>
              <a:tblPr/>
              <a:tblGrid>
                <a:gridCol w="1793543"/>
                <a:gridCol w="2336647"/>
                <a:gridCol w="4573972"/>
              </a:tblGrid>
              <a:tr h="380223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Цвет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Ассоциативное значение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Предлагаемое действие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00"/>
                      </a:srgbClr>
                    </a:solidFill>
                  </a:tcPr>
                </a:tc>
              </a:tr>
              <a:tr h="1140670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Красный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161E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Чрезвычайная опасность. Значительная вероятность катастрофических последствий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Незамедлительное принятие соответствующих мер безопасности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45458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Оранжевый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C1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Реальная опасность. Существует возможность развития чрезвычайной ситуации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Принятие соответствующих мер безопасности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40670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Желтый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Потенциальная опасность.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Возможна чрезвычайная ситуация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Подготовка к принятию соответствующих мер безопасности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4429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spc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Салатовый</a:t>
                      </a:r>
                      <a:r>
                        <a:rPr lang="en-US" sz="1600" b="1" i="0" u="none" strike="noStrike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endParaRPr lang="ru-RU" sz="1600" b="1" i="0" u="none" strike="noStrike" spc="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(</a:t>
                      </a:r>
                      <a:r>
                        <a:rPr lang="en-US" sz="1600" b="1" i="0" u="none" strike="noStrike" spc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желто-зеленый</a:t>
                      </a:r>
                      <a:r>
                        <a:rPr lang="en-US" sz="1600" b="1" i="0" u="none" strike="noStrike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)</a:t>
                      </a:r>
                      <a:endParaRPr lang="ru-RU" sz="1600" b="1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EBA7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4445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i="0" u="none" strike="noStrike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Имеются условия для возникновения опасности </a:t>
                      </a:r>
                      <a:endParaRPr lang="ru-RU" sz="160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444500" algn="l" defTabSz="9393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Принять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внимание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6688">
                <a:tc>
                  <a:txBody>
                    <a:bodyPr/>
                    <a:lstStyle/>
                    <a:p>
                      <a:pPr marL="7200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spc="0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Зеленый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3C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4445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i="0" u="none" strike="noStrike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Безопасность</a:t>
                      </a:r>
                      <a:endParaRPr lang="ru-RU" sz="160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000" indent="-444500" algn="l" defTabSz="93937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Принятие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требуется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63" marR="4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03162" y="972273"/>
            <a:ext cx="76566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Таблица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GB" sz="2000" i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Цветовые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коды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обозначения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 smtClean="0">
                <a:latin typeface="Times New Roman" pitchFamily="18" charset="0"/>
                <a:cs typeface="Times New Roman" pitchFamily="18" charset="0"/>
              </a:rPr>
              <a:t>опасности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(продолжение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869" y="1319514"/>
            <a:ext cx="747435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Если для обозначения уровней опасности требуется использование более трех цветов, то при выборе цветов и добавлении вспомогательной информации руководствуются следующим: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число уровней опасности должно быть сведено к минимуму для ограничения числа используемых цветов;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цветовые тона следует выбирать в диапазоне между красной и зеленой областью спектра;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следует использовать не более пяти цветов, чтобы избежать неадекватного восприятия цветов;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следует добавлять понятную пользователю вспомогательную информацию, включая:</a:t>
            </a:r>
          </a:p>
          <a:p>
            <a:pPr lvl="2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дополнительную информацию (например, текст, цифры, условные  обозначения, размер),</a:t>
            </a:r>
          </a:p>
          <a:p>
            <a:pPr lvl="2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позиционное кодирование.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12"/>
          <p:cNvSpPr txBox="1">
            <a:spLocks noChangeArrowheads="1"/>
          </p:cNvSpPr>
          <p:nvPr/>
        </p:nvSpPr>
        <p:spPr bwMode="auto">
          <a:xfrm>
            <a:off x="0" y="-2117"/>
            <a:ext cx="9144000" cy="960968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21" tIns="18475" rIns="108721" bIns="18475" anchor="ctr"/>
          <a:lstStyle>
            <a:lvl1pPr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768475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7684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cs typeface="Times New Roman" pitchFamily="18" charset="0"/>
              </a:rPr>
              <a:t>КРАТКОЕ СОДЕРЖАНИЕ ГОСТ Р 22.3.13-2018 (продолжение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 smtClean="0">
              <a:solidFill>
                <a:schemeClr val="tx1"/>
              </a:solidFill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9336" name="Text Box 91"/>
          <p:cNvSpPr txBox="1">
            <a:spLocks noChangeArrowheads="1"/>
          </p:cNvSpPr>
          <p:nvPr/>
        </p:nvSpPr>
        <p:spPr bwMode="auto">
          <a:xfrm rot="10800000">
            <a:off x="2946401" y="4309535"/>
            <a:ext cx="112713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3877" tIns="46940" rIns="93877" bIns="46940"/>
          <a:lstStyle>
            <a:lvl1pPr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1049338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1049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66753" y="1192194"/>
          <a:ext cx="6293735" cy="2407534"/>
        </p:xfrm>
        <a:graphic>
          <a:graphicData uri="http://schemas.openxmlformats.org/drawingml/2006/table">
            <a:tbl>
              <a:tblPr/>
              <a:tblGrid>
                <a:gridCol w="1310834"/>
                <a:gridCol w="3142527"/>
                <a:gridCol w="1840374"/>
              </a:tblGrid>
              <a:tr h="1226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Три цвета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Рекомендуется использовать вместе с дополнительной информацией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4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Пять цветов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3193528" y="1652550"/>
            <a:ext cx="316706" cy="379412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4338999" y="1629399"/>
            <a:ext cx="316706" cy="3794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4976722" y="2856316"/>
            <a:ext cx="316706" cy="379412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5556257" y="2867890"/>
            <a:ext cx="316706" cy="37941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3228253" y="2871588"/>
            <a:ext cx="316706" cy="379412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4425811" y="2871586"/>
            <a:ext cx="316706" cy="3794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5521532" y="1667821"/>
            <a:ext cx="316706" cy="37941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856299" y="2879463"/>
            <a:ext cx="316706" cy="37941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2906" y="3773347"/>
            <a:ext cx="826432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ts val="60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Порядок взаиморасположения цветов может служить дополнительной подсказкой для лучшего восприятия смыслового значения сигнального цвета.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Существует несколько способов показа и использования участка спектра, включающего красный, желтый и зеленый цвета. Однако эти цвета всегда должны быть расположены таким образом, чтобы отображать повышение уровня опасности: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- слева направо; или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Bookman Old Style" pitchFamily="18" charset="0"/>
                <a:cs typeface="Times New Roman" pitchFamily="18" charset="0"/>
              </a:rPr>
              <a:t>- снизу вверх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676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резентация обновленная УРЦ 24.02.2010">
  <a:themeElements>
    <a:clrScheme name="презентация обновленная УРЦ 24.02.201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резентация обновленная УРЦ 24.02.201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 обновленная УРЦ 24.02.20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обновленная УРЦ 24.02.20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1076</Words>
  <Application>Microsoft Office PowerPoint</Application>
  <PresentationFormat>Экран (4:3)</PresentationFormat>
  <Paragraphs>137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презентация обновленная УРЦ 24.02.2010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КРАТКОЕ СОДЕРЖАНИЕ ГОСТ Р 22.3.13-2018 (приложение)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Управление службы протокола</dc:creator>
  <cp:lastModifiedBy>Куликов</cp:lastModifiedBy>
  <cp:revision>87</cp:revision>
  <dcterms:created xsi:type="dcterms:W3CDTF">2017-09-29T14:32:11Z</dcterms:created>
  <dcterms:modified xsi:type="dcterms:W3CDTF">2018-10-29T14:20:23Z</dcterms:modified>
</cp:coreProperties>
</file>