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  <p:sldMasterId id="2147483676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303" r:id="rId11"/>
    <p:sldId id="304" r:id="rId12"/>
    <p:sldId id="306" r:id="rId13"/>
    <p:sldId id="305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01" r:id="rId23"/>
  </p:sldIdLst>
  <p:sldSz cx="9144000" cy="5143500" type="screen16x9"/>
  <p:notesSz cx="6761163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12D7BC-BFB7-4DDF-94EC-79E268F5AD5E}">
  <a:tblStyle styleId="{B612D7BC-BFB7-4DDF-94EC-79E268F5AD5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25382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d431007ba2_0_208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8349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8883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166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078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dfe0b786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dfe0b786a0_0_0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5032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ec9722e163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ec9722e163_0_121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337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ec9722e163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ec9722e163_0_121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7862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54dda1946d_6_344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4416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ec9722e163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ec9722e163_0_121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006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3345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9825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2e478d9885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12e478d9885_1_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04678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09793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5" name="Google Shape;8175;g277303276c8_0_17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6" name="Google Shape;8176;g277303276c8_0_1747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7181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d431007ba2_0_21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754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54dda1946d_6_322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3462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54ff9c4cb4_3_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904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dfe0b786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dfe0b786a0_0_0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9635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ec9722e163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ec9722e163_0_121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256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54dda1946d_6_344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6190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899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6170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733950"/>
            <a:ext cx="22374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5654925" y="1312525"/>
            <a:ext cx="2852100" cy="28521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5"/>
          <p:cNvGrpSpPr/>
          <p:nvPr/>
        </p:nvGrpSpPr>
        <p:grpSpPr>
          <a:xfrm>
            <a:off x="7267300" y="-374475"/>
            <a:ext cx="2456449" cy="5138686"/>
            <a:chOff x="7267300" y="-374475"/>
            <a:chExt cx="2456449" cy="5138686"/>
          </a:xfrm>
        </p:grpSpPr>
        <p:grpSp>
          <p:nvGrpSpPr>
            <p:cNvPr id="410" name="Google Shape;410;p25"/>
            <p:cNvGrpSpPr/>
            <p:nvPr/>
          </p:nvGrpSpPr>
          <p:grpSpPr>
            <a:xfrm>
              <a:off x="7432804" y="4506461"/>
              <a:ext cx="1309796" cy="257750"/>
              <a:chOff x="-6337521" y="4362225"/>
              <a:chExt cx="1309796" cy="257750"/>
            </a:xfrm>
          </p:grpSpPr>
          <p:sp>
            <p:nvSpPr>
              <p:cNvPr id="411" name="Google Shape;411;p25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5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5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5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5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5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5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5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5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5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25"/>
            <p:cNvGrpSpPr/>
            <p:nvPr/>
          </p:nvGrpSpPr>
          <p:grpSpPr>
            <a:xfrm>
              <a:off x="7267300" y="-374475"/>
              <a:ext cx="2456449" cy="1917411"/>
              <a:chOff x="7267300" y="-366311"/>
              <a:chExt cx="2456449" cy="1917411"/>
            </a:xfrm>
          </p:grpSpPr>
          <p:sp>
            <p:nvSpPr>
              <p:cNvPr id="422" name="Google Shape;422;p25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5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5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5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26"/>
          <p:cNvGrpSpPr/>
          <p:nvPr/>
        </p:nvGrpSpPr>
        <p:grpSpPr>
          <a:xfrm>
            <a:off x="7267300" y="387525"/>
            <a:ext cx="2456449" cy="5138686"/>
            <a:chOff x="7267300" y="387525"/>
            <a:chExt cx="2456449" cy="5138686"/>
          </a:xfrm>
        </p:grpSpPr>
        <p:grpSp>
          <p:nvGrpSpPr>
            <p:cNvPr id="428" name="Google Shape;428;p26"/>
            <p:cNvGrpSpPr/>
            <p:nvPr/>
          </p:nvGrpSpPr>
          <p:grpSpPr>
            <a:xfrm rot="10800000" flipH="1">
              <a:off x="7432804" y="387525"/>
              <a:ext cx="1309796" cy="257750"/>
              <a:chOff x="-6337521" y="4362225"/>
              <a:chExt cx="1309796" cy="257750"/>
            </a:xfrm>
          </p:grpSpPr>
          <p:sp>
            <p:nvSpPr>
              <p:cNvPr id="429" name="Google Shape;429;p26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6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6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6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6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6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6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6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" name="Google Shape;439;p26"/>
            <p:cNvGrpSpPr/>
            <p:nvPr/>
          </p:nvGrpSpPr>
          <p:grpSpPr>
            <a:xfrm rot="10800000" flipH="1">
              <a:off x="7267300" y="3608800"/>
              <a:ext cx="2456449" cy="1917411"/>
              <a:chOff x="7267300" y="-366311"/>
              <a:chExt cx="2456449" cy="1917411"/>
            </a:xfrm>
          </p:grpSpPr>
          <p:sp>
            <p:nvSpPr>
              <p:cNvPr id="440" name="Google Shape;440;p26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6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33575" y="1967892"/>
            <a:ext cx="3932700" cy="13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89425" y="539500"/>
            <a:ext cx="1046700" cy="13353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33575" y="3376700"/>
            <a:ext cx="2770800" cy="7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>
            <a:spLocks noGrp="1"/>
          </p:cNvSpPr>
          <p:nvPr>
            <p:ph type="pic" idx="3"/>
          </p:nvPr>
        </p:nvSpPr>
        <p:spPr>
          <a:xfrm>
            <a:off x="5397500" y="1055100"/>
            <a:ext cx="3033300" cy="30333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7" name="Google Shape;17;p3"/>
          <p:cNvGrpSpPr/>
          <p:nvPr/>
        </p:nvGrpSpPr>
        <p:grpSpPr>
          <a:xfrm>
            <a:off x="3660304" y="399825"/>
            <a:ext cx="1309796" cy="257750"/>
            <a:chOff x="-6337521" y="4362225"/>
            <a:chExt cx="1309796" cy="257750"/>
          </a:xfrm>
        </p:grpSpPr>
        <p:sp>
          <p:nvSpPr>
            <p:cNvPr id="18" name="Google Shape;18;p3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7267300" y="387525"/>
            <a:ext cx="2456449" cy="5138686"/>
            <a:chOff x="7267300" y="387525"/>
            <a:chExt cx="2456449" cy="5138686"/>
          </a:xfrm>
        </p:grpSpPr>
        <p:grpSp>
          <p:nvGrpSpPr>
            <p:cNvPr id="66" name="Google Shape;66;p6"/>
            <p:cNvGrpSpPr/>
            <p:nvPr/>
          </p:nvGrpSpPr>
          <p:grpSpPr>
            <a:xfrm rot="10800000" flipH="1">
              <a:off x="7432804" y="387525"/>
              <a:ext cx="1309796" cy="257750"/>
              <a:chOff x="-6337521" y="4362225"/>
              <a:chExt cx="1309796" cy="257750"/>
            </a:xfrm>
          </p:grpSpPr>
          <p:sp>
            <p:nvSpPr>
              <p:cNvPr id="67" name="Google Shape;67;p6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6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6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6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6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6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6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6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6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6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6"/>
            <p:cNvGrpSpPr/>
            <p:nvPr/>
          </p:nvGrpSpPr>
          <p:grpSpPr>
            <a:xfrm rot="10800000" flipH="1">
              <a:off x="7267300" y="3608800"/>
              <a:ext cx="2456449" cy="1917411"/>
              <a:chOff x="7267300" y="-366311"/>
              <a:chExt cx="2456449" cy="1917411"/>
            </a:xfrm>
          </p:grpSpPr>
          <p:sp>
            <p:nvSpPr>
              <p:cNvPr id="78" name="Google Shape;78;p6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6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6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6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 txBox="1">
            <a:spLocks noGrp="1"/>
          </p:cNvSpPr>
          <p:nvPr>
            <p:ph type="subTitle" idx="1"/>
          </p:nvPr>
        </p:nvSpPr>
        <p:spPr>
          <a:xfrm>
            <a:off x="4255610" y="1667625"/>
            <a:ext cx="3030900" cy="24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subTitle" idx="2"/>
          </p:nvPr>
        </p:nvSpPr>
        <p:spPr>
          <a:xfrm>
            <a:off x="720000" y="1667625"/>
            <a:ext cx="3030900" cy="24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86" name="Google Shape;86;p7"/>
          <p:cNvGrpSpPr/>
          <p:nvPr/>
        </p:nvGrpSpPr>
        <p:grpSpPr>
          <a:xfrm>
            <a:off x="2212504" y="2617594"/>
            <a:ext cx="7422682" cy="2776688"/>
            <a:chOff x="2212504" y="2617594"/>
            <a:chExt cx="7422682" cy="2776688"/>
          </a:xfrm>
        </p:grpSpPr>
        <p:grpSp>
          <p:nvGrpSpPr>
            <p:cNvPr id="87" name="Google Shape;87;p7"/>
            <p:cNvGrpSpPr/>
            <p:nvPr/>
          </p:nvGrpSpPr>
          <p:grpSpPr>
            <a:xfrm>
              <a:off x="2212504" y="4514625"/>
              <a:ext cx="1309796" cy="257750"/>
              <a:chOff x="-6337521" y="4362225"/>
              <a:chExt cx="1309796" cy="257750"/>
            </a:xfrm>
          </p:grpSpPr>
          <p:sp>
            <p:nvSpPr>
              <p:cNvPr id="88" name="Google Shape;88;p7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7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7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7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7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7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7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7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7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7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98;p7"/>
            <p:cNvGrpSpPr/>
            <p:nvPr/>
          </p:nvGrpSpPr>
          <p:grpSpPr>
            <a:xfrm>
              <a:off x="6687000" y="2617594"/>
              <a:ext cx="2948185" cy="2776688"/>
              <a:chOff x="6687000" y="2617594"/>
              <a:chExt cx="2948185" cy="2776688"/>
            </a:xfrm>
          </p:grpSpPr>
          <p:sp>
            <p:nvSpPr>
              <p:cNvPr id="99" name="Google Shape;99;p7"/>
              <p:cNvSpPr/>
              <p:nvPr/>
            </p:nvSpPr>
            <p:spPr>
              <a:xfrm flipH="1">
                <a:off x="6687000" y="2703525"/>
                <a:ext cx="2457000" cy="24471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7"/>
              <p:cNvSpPr/>
              <p:nvPr/>
            </p:nvSpPr>
            <p:spPr>
              <a:xfrm rot="-2699590">
                <a:off x="7946885" y="3849460"/>
                <a:ext cx="1780000" cy="477721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7"/>
              <p:cNvSpPr/>
              <p:nvPr/>
            </p:nvSpPr>
            <p:spPr>
              <a:xfrm rot="-2700000">
                <a:off x="6857259" y="4943944"/>
                <a:ext cx="996172" cy="11497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7"/>
              <p:cNvSpPr/>
              <p:nvPr/>
            </p:nvSpPr>
            <p:spPr>
              <a:xfrm>
                <a:off x="6962498" y="355377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7"/>
              <p:cNvSpPr/>
              <p:nvPr/>
            </p:nvSpPr>
            <p:spPr>
              <a:xfrm rot="-2699590">
                <a:off x="7651509" y="3199003"/>
                <a:ext cx="1780000" cy="326683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713225" y="1013500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>
            <a:off x="713225" y="1978000"/>
            <a:ext cx="4708200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grpSp>
        <p:nvGrpSpPr>
          <p:cNvPr id="121" name="Google Shape;121;p9"/>
          <p:cNvGrpSpPr/>
          <p:nvPr/>
        </p:nvGrpSpPr>
        <p:grpSpPr>
          <a:xfrm>
            <a:off x="6687000" y="-259068"/>
            <a:ext cx="2948185" cy="5032319"/>
            <a:chOff x="6687000" y="-259068"/>
            <a:chExt cx="2948185" cy="5032319"/>
          </a:xfrm>
        </p:grpSpPr>
        <p:grpSp>
          <p:nvGrpSpPr>
            <p:cNvPr id="122" name="Google Shape;122;p9"/>
            <p:cNvGrpSpPr/>
            <p:nvPr/>
          </p:nvGrpSpPr>
          <p:grpSpPr>
            <a:xfrm rot="10800000" flipH="1">
              <a:off x="7260604" y="4515501"/>
              <a:ext cx="1309796" cy="257750"/>
              <a:chOff x="-6337521" y="4362225"/>
              <a:chExt cx="1309796" cy="257750"/>
            </a:xfrm>
          </p:grpSpPr>
          <p:sp>
            <p:nvSpPr>
              <p:cNvPr id="123" name="Google Shape;123;p9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9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9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9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9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9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9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9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9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9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9"/>
            <p:cNvGrpSpPr/>
            <p:nvPr/>
          </p:nvGrpSpPr>
          <p:grpSpPr>
            <a:xfrm>
              <a:off x="6687000" y="-259068"/>
              <a:ext cx="2948185" cy="2776688"/>
              <a:chOff x="6687000" y="-259068"/>
              <a:chExt cx="2948185" cy="2776688"/>
            </a:xfrm>
          </p:grpSpPr>
          <p:sp>
            <p:nvSpPr>
              <p:cNvPr id="134" name="Google Shape;134;p9"/>
              <p:cNvSpPr/>
              <p:nvPr/>
            </p:nvSpPr>
            <p:spPr>
              <a:xfrm rot="10800000">
                <a:off x="6687000" y="-15411"/>
                <a:ext cx="2457000" cy="24471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9"/>
              <p:cNvSpPr/>
              <p:nvPr/>
            </p:nvSpPr>
            <p:spPr>
              <a:xfrm rot="-8100410" flipH="1">
                <a:off x="7946885" y="808032"/>
                <a:ext cx="1780000" cy="477721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9"/>
              <p:cNvSpPr/>
              <p:nvPr/>
            </p:nvSpPr>
            <p:spPr>
              <a:xfrm rot="-8100000" flipH="1">
                <a:off x="6857259" y="76294"/>
                <a:ext cx="996172" cy="11497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9"/>
              <p:cNvSpPr/>
              <p:nvPr/>
            </p:nvSpPr>
            <p:spPr>
              <a:xfrm rot="10800000" flipH="1">
                <a:off x="6962498" y="271638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9"/>
              <p:cNvSpPr/>
              <p:nvPr/>
            </p:nvSpPr>
            <p:spPr>
              <a:xfrm rot="-8100410" flipH="1">
                <a:off x="7651509" y="1609528"/>
                <a:ext cx="1780000" cy="326683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subTitle" idx="1"/>
          </p:nvPr>
        </p:nvSpPr>
        <p:spPr>
          <a:xfrm>
            <a:off x="1578601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2"/>
          </p:nvPr>
        </p:nvSpPr>
        <p:spPr>
          <a:xfrm>
            <a:off x="1578601" y="395423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3"/>
          </p:nvPr>
        </p:nvSpPr>
        <p:spPr>
          <a:xfrm>
            <a:off x="5534500" y="395420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4"/>
          </p:nvPr>
        </p:nvSpPr>
        <p:spPr>
          <a:xfrm>
            <a:off x="5534500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5" hasCustomPrompt="1"/>
          </p:nvPr>
        </p:nvSpPr>
        <p:spPr>
          <a:xfrm>
            <a:off x="796200" y="16336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6" hasCustomPrompt="1"/>
          </p:nvPr>
        </p:nvSpPr>
        <p:spPr>
          <a:xfrm>
            <a:off x="4750950" y="32907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title" idx="7" hasCustomPrompt="1"/>
          </p:nvPr>
        </p:nvSpPr>
        <p:spPr>
          <a:xfrm>
            <a:off x="796200" y="3290900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8" hasCustomPrompt="1"/>
          </p:nvPr>
        </p:nvSpPr>
        <p:spPr>
          <a:xfrm>
            <a:off x="4750950" y="16335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9"/>
          </p:nvPr>
        </p:nvSpPr>
        <p:spPr>
          <a:xfrm>
            <a:off x="15786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3"/>
          </p:nvPr>
        </p:nvSpPr>
        <p:spPr>
          <a:xfrm>
            <a:off x="1578600" y="3290939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4"/>
          </p:nvPr>
        </p:nvSpPr>
        <p:spPr>
          <a:xfrm>
            <a:off x="5534500" y="3290901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15"/>
          </p:nvPr>
        </p:nvSpPr>
        <p:spPr>
          <a:xfrm>
            <a:off x="55345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172" name="Google Shape;172;p13"/>
          <p:cNvGrpSpPr/>
          <p:nvPr/>
        </p:nvGrpSpPr>
        <p:grpSpPr>
          <a:xfrm>
            <a:off x="7527475" y="-437123"/>
            <a:ext cx="2304049" cy="2076084"/>
            <a:chOff x="7527475" y="-437123"/>
            <a:chExt cx="2304049" cy="2076084"/>
          </a:xfrm>
        </p:grpSpPr>
        <p:sp>
          <p:nvSpPr>
            <p:cNvPr id="173" name="Google Shape;173;p13"/>
            <p:cNvSpPr/>
            <p:nvPr/>
          </p:nvSpPr>
          <p:spPr>
            <a:xfrm rot="-5400000" flipH="1">
              <a:off x="7653475" y="-58150"/>
              <a:ext cx="1554600" cy="15486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3"/>
            <p:cNvGrpSpPr/>
            <p:nvPr/>
          </p:nvGrpSpPr>
          <p:grpSpPr>
            <a:xfrm>
              <a:off x="7527475" y="-190576"/>
              <a:ext cx="2304049" cy="1829537"/>
              <a:chOff x="7267300" y="-366311"/>
              <a:chExt cx="2304049" cy="1829537"/>
            </a:xfrm>
          </p:grpSpPr>
          <p:sp>
            <p:nvSpPr>
              <p:cNvPr id="175" name="Google Shape;175;p13"/>
              <p:cNvSpPr/>
              <p:nvPr/>
            </p:nvSpPr>
            <p:spPr>
              <a:xfrm rot="2699366" flipH="1">
                <a:off x="8496503" y="4900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" name="Google Shape;178;p13"/>
            <p:cNvSpPr/>
            <p:nvPr/>
          </p:nvSpPr>
          <p:spPr>
            <a:xfrm rot="2700000">
              <a:off x="7775558" y="-183425"/>
              <a:ext cx="770464" cy="127703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>
            <a:spLocks noGrp="1"/>
          </p:cNvSpPr>
          <p:nvPr>
            <p:ph type="title"/>
          </p:nvPr>
        </p:nvSpPr>
        <p:spPr>
          <a:xfrm>
            <a:off x="713225" y="4090900"/>
            <a:ext cx="4620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1" name="Google Shape;181;p14"/>
          <p:cNvSpPr txBox="1">
            <a:spLocks noGrp="1"/>
          </p:cNvSpPr>
          <p:nvPr>
            <p:ph type="subTitle" idx="1"/>
          </p:nvPr>
        </p:nvSpPr>
        <p:spPr>
          <a:xfrm>
            <a:off x="713225" y="1207500"/>
            <a:ext cx="4620900" cy="277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82" name="Google Shape;182;p14"/>
          <p:cNvGrpSpPr/>
          <p:nvPr/>
        </p:nvGrpSpPr>
        <p:grpSpPr>
          <a:xfrm>
            <a:off x="6011304" y="4511176"/>
            <a:ext cx="1309796" cy="257750"/>
            <a:chOff x="-6337521" y="4362225"/>
            <a:chExt cx="1309796" cy="257750"/>
          </a:xfrm>
        </p:grpSpPr>
        <p:sp>
          <p:nvSpPr>
            <p:cNvPr id="183" name="Google Shape;183;p14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_1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8"/>
          <p:cNvSpPr txBox="1">
            <a:spLocks noGrp="1"/>
          </p:cNvSpPr>
          <p:nvPr>
            <p:ph type="subTitle" idx="1"/>
          </p:nvPr>
        </p:nvSpPr>
        <p:spPr>
          <a:xfrm>
            <a:off x="937700" y="307712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8"/>
          <p:cNvSpPr txBox="1">
            <a:spLocks noGrp="1"/>
          </p:cNvSpPr>
          <p:nvPr>
            <p:ph type="subTitle" idx="2"/>
          </p:nvPr>
        </p:nvSpPr>
        <p:spPr>
          <a:xfrm>
            <a:off x="3484421" y="307712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8"/>
          <p:cNvSpPr txBox="1">
            <a:spLocks noGrp="1"/>
          </p:cNvSpPr>
          <p:nvPr>
            <p:ph type="subTitle" idx="3"/>
          </p:nvPr>
        </p:nvSpPr>
        <p:spPr>
          <a:xfrm>
            <a:off x="6031148" y="307712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8"/>
          <p:cNvSpPr txBox="1">
            <a:spLocks noGrp="1"/>
          </p:cNvSpPr>
          <p:nvPr>
            <p:ph type="subTitle" idx="4"/>
          </p:nvPr>
        </p:nvSpPr>
        <p:spPr>
          <a:xfrm>
            <a:off x="937625" y="2646325"/>
            <a:ext cx="2175300" cy="43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75" name="Google Shape;275;p18"/>
          <p:cNvSpPr txBox="1">
            <a:spLocks noGrp="1"/>
          </p:cNvSpPr>
          <p:nvPr>
            <p:ph type="subTitle" idx="5"/>
          </p:nvPr>
        </p:nvSpPr>
        <p:spPr>
          <a:xfrm>
            <a:off x="3484346" y="2646325"/>
            <a:ext cx="2175300" cy="43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76" name="Google Shape;276;p18"/>
          <p:cNvSpPr txBox="1">
            <a:spLocks noGrp="1"/>
          </p:cNvSpPr>
          <p:nvPr>
            <p:ph type="subTitle" idx="6"/>
          </p:nvPr>
        </p:nvSpPr>
        <p:spPr>
          <a:xfrm>
            <a:off x="6031073" y="2646325"/>
            <a:ext cx="2175300" cy="43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277" name="Google Shape;277;p18"/>
          <p:cNvGrpSpPr/>
          <p:nvPr/>
        </p:nvGrpSpPr>
        <p:grpSpPr>
          <a:xfrm>
            <a:off x="7527475" y="-437123"/>
            <a:ext cx="2304049" cy="2076084"/>
            <a:chOff x="7527475" y="-437123"/>
            <a:chExt cx="2304049" cy="2076084"/>
          </a:xfrm>
        </p:grpSpPr>
        <p:sp>
          <p:nvSpPr>
            <p:cNvPr id="278" name="Google Shape;278;p18"/>
            <p:cNvSpPr/>
            <p:nvPr/>
          </p:nvSpPr>
          <p:spPr>
            <a:xfrm rot="-5400000" flipH="1">
              <a:off x="7653475" y="-58150"/>
              <a:ext cx="1554600" cy="15486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18"/>
            <p:cNvGrpSpPr/>
            <p:nvPr/>
          </p:nvGrpSpPr>
          <p:grpSpPr>
            <a:xfrm>
              <a:off x="7527475" y="-190576"/>
              <a:ext cx="2304049" cy="1829537"/>
              <a:chOff x="7267300" y="-366311"/>
              <a:chExt cx="2304049" cy="1829537"/>
            </a:xfrm>
          </p:grpSpPr>
          <p:sp>
            <p:nvSpPr>
              <p:cNvPr id="280" name="Google Shape;280;p18"/>
              <p:cNvSpPr/>
              <p:nvPr/>
            </p:nvSpPr>
            <p:spPr>
              <a:xfrm rot="2699366" flipH="1">
                <a:off x="8496503" y="4900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8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18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3" name="Google Shape;283;p18"/>
            <p:cNvSpPr/>
            <p:nvPr/>
          </p:nvSpPr>
          <p:spPr>
            <a:xfrm rot="2700000">
              <a:off x="7775558" y="-183425"/>
              <a:ext cx="770464" cy="127703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" name="Google Shape;284;p18"/>
          <p:cNvGrpSpPr/>
          <p:nvPr/>
        </p:nvGrpSpPr>
        <p:grpSpPr>
          <a:xfrm>
            <a:off x="3917102" y="4514625"/>
            <a:ext cx="1309796" cy="257750"/>
            <a:chOff x="-6337521" y="4362225"/>
            <a:chExt cx="1309796" cy="257750"/>
          </a:xfrm>
        </p:grpSpPr>
        <p:sp>
          <p:nvSpPr>
            <p:cNvPr id="285" name="Google Shape;285;p18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8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5" r:id="rId5"/>
    <p:sldLayoutId id="2147483658" r:id="rId6"/>
    <p:sldLayoutId id="2147483659" r:id="rId7"/>
    <p:sldLayoutId id="2147483660" r:id="rId8"/>
    <p:sldLayoutId id="2147483664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7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46" name="Google Shape;446;p27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0"/>
          <p:cNvSpPr/>
          <p:nvPr/>
        </p:nvSpPr>
        <p:spPr>
          <a:xfrm flipH="1">
            <a:off x="4714200" y="783325"/>
            <a:ext cx="4429800" cy="4367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0"/>
          <p:cNvSpPr/>
          <p:nvPr/>
        </p:nvSpPr>
        <p:spPr>
          <a:xfrm rot="-2700000">
            <a:off x="7675121" y="1303413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30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728764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ym typeface="Archivo Black"/>
              </a:rPr>
              <a:t>Сельскохозяйственная потребительская кооперация: </a:t>
            </a:r>
            <a:br>
              <a:rPr lang="ru-RU" sz="2400" b="1" dirty="0" smtClean="0">
                <a:sym typeface="Archivo Black"/>
              </a:rPr>
            </a:br>
            <a:r>
              <a:rPr lang="ru-RU" sz="2400" b="0" dirty="0" smtClean="0">
                <a:sym typeface="Archivo Black"/>
              </a:rPr>
              <a:t>преимущества и государственная поддержка</a:t>
            </a:r>
            <a:endParaRPr sz="2400" dirty="0"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57" name="Google Shape;457;p30"/>
          <p:cNvSpPr txBox="1">
            <a:spLocks noGrp="1"/>
          </p:cNvSpPr>
          <p:nvPr>
            <p:ph type="subTitle" idx="1"/>
          </p:nvPr>
        </p:nvSpPr>
        <p:spPr>
          <a:xfrm>
            <a:off x="706104" y="3000757"/>
            <a:ext cx="4074799" cy="11825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Отдел развития малых форм хозяйствования, агробизнеса и агротуризма Министерства сельского хозяйства Пензенской области</a:t>
            </a:r>
            <a:endParaRPr sz="1400" dirty="0"/>
          </a:p>
        </p:txBody>
      </p:sp>
      <p:sp>
        <p:nvSpPr>
          <p:cNvPr id="458" name="Google Shape;458;p30"/>
          <p:cNvSpPr/>
          <p:nvPr/>
        </p:nvSpPr>
        <p:spPr>
          <a:xfrm rot="-2699590">
            <a:off x="4984509" y="3275203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0"/>
          <p:cNvSpPr/>
          <p:nvPr/>
        </p:nvSpPr>
        <p:spPr>
          <a:xfrm rot="-2699590">
            <a:off x="7108289" y="2092651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30"/>
          <p:cNvSpPr/>
          <p:nvPr/>
        </p:nvSpPr>
        <p:spPr>
          <a:xfrm rot="-2699590">
            <a:off x="6792716" y="1243005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0"/>
          <p:cNvSpPr/>
          <p:nvPr/>
        </p:nvSpPr>
        <p:spPr>
          <a:xfrm rot="-2699590">
            <a:off x="5127485" y="3849460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2" name="Google Shape;462;p30"/>
          <p:cNvGrpSpPr/>
          <p:nvPr/>
        </p:nvGrpSpPr>
        <p:grpSpPr>
          <a:xfrm>
            <a:off x="2669704" y="4362225"/>
            <a:ext cx="1309796" cy="257750"/>
            <a:chOff x="-6337521" y="4362225"/>
            <a:chExt cx="1309796" cy="257750"/>
          </a:xfrm>
        </p:grpSpPr>
        <p:sp>
          <p:nvSpPr>
            <p:cNvPr id="463" name="Google Shape;463;p30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3" name="Google Shape;473;p30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66" y="1312525"/>
            <a:ext cx="2829817" cy="2852100"/>
          </a:xfrm>
          <a:prstGeom prst="ellipse">
            <a:avLst/>
          </a:prstGeom>
        </p:spPr>
      </p:pic>
      <p:sp>
        <p:nvSpPr>
          <p:cNvPr id="474" name="Google Shape;474;p30"/>
          <p:cNvSpPr/>
          <p:nvPr/>
        </p:nvSpPr>
        <p:spPr>
          <a:xfrm rot="-2700000">
            <a:off x="5941284" y="4227394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0"/>
          <p:cNvSpPr/>
          <p:nvPr/>
        </p:nvSpPr>
        <p:spPr>
          <a:xfrm>
            <a:off x="4643689" y="2814981"/>
            <a:ext cx="1596600" cy="15966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683568" y="195486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Направление 2:</a:t>
            </a:r>
            <a:endParaRPr dirty="0"/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683568" y="843558"/>
            <a:ext cx="6912768" cy="36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ru-RU" dirty="0"/>
              <a:t>П</a:t>
            </a:r>
            <a:r>
              <a:rPr lang="ru-RU" dirty="0" smtClean="0"/>
              <a:t>риобретение </a:t>
            </a:r>
            <a:r>
              <a:rPr lang="ru-RU" dirty="0"/>
              <a:t>крупного рогатого скота в целях замены крупного рогатого скота, больного или инфицированного лейкозом, принадлежащего членам (кроме ассоциированных членов). </a:t>
            </a:r>
            <a:r>
              <a:rPr lang="en" dirty="0" smtClean="0"/>
              <a:t> </a:t>
            </a:r>
            <a:endParaRPr lang="ru-RU" dirty="0" smtClean="0"/>
          </a:p>
          <a:p>
            <a:pPr marL="0" lvl="0" indent="0" algn="just">
              <a:buNone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Максимальная сумма субсидии – 10 млн. рублей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Не более 50 % затрат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1 члену не более 30 % от стоимости приобретенного поголовья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Возраст приобретаемого поголовья не более 2 лет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Порядок замены утвержден Минсельхозом Пензенской области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07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683568" y="195486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Направление 3:</a:t>
            </a:r>
            <a:endParaRPr dirty="0"/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683568" y="843558"/>
            <a:ext cx="6912768" cy="36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ru-RU" dirty="0"/>
              <a:t>П</a:t>
            </a:r>
            <a:r>
              <a:rPr lang="ru-RU" dirty="0" smtClean="0"/>
              <a:t>риобретение </a:t>
            </a:r>
            <a:r>
              <a:rPr lang="ru-RU" dirty="0"/>
              <a:t>и последующее внесение в неделимый фонд сельскохозяйственной техники, специализированного автотранспорта, оборудования для организации хранения, переработки, упаковки, маркировки, транспортировки и реализации сельскохозяйственной продукции и мобильных торговых объектов для оказания услуг членам сельскохозяйственного потребительского кооператива.</a:t>
            </a:r>
            <a:r>
              <a:rPr lang="ru-RU" dirty="0" smtClean="0"/>
              <a:t> </a:t>
            </a:r>
            <a:r>
              <a:rPr lang="en" dirty="0" smtClean="0"/>
              <a:t> </a:t>
            </a:r>
            <a:endParaRPr lang="ru-RU" dirty="0" smtClean="0"/>
          </a:p>
          <a:p>
            <a:pPr marL="0" lvl="0" indent="0" algn="just">
              <a:buNone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Максимальная сумма субсидии – 10 млн. рублей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Не более 50 % затрат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Срок эксплуатации в году приобретения не более 3 лет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Перечень техники утверждается Минсельхозом Пензенской области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623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683568" y="195486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Направление 4:</a:t>
            </a:r>
            <a:endParaRPr dirty="0"/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683568" y="843558"/>
            <a:ext cx="6912768" cy="41764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ru-RU" dirty="0" smtClean="0"/>
              <a:t>Закупка </a:t>
            </a:r>
            <a:r>
              <a:rPr lang="ru-RU" dirty="0"/>
              <a:t>сельскохозяйственной продукции (кроме мяса свиней и свиней на убой) и (или) дикорастущих пищевых ресурсов </a:t>
            </a:r>
            <a:r>
              <a:rPr lang="ru-RU" dirty="0" smtClean="0"/>
              <a:t>у </a:t>
            </a:r>
            <a:r>
              <a:rPr lang="ru-RU" dirty="0"/>
              <a:t>членов </a:t>
            </a:r>
            <a:r>
              <a:rPr lang="ru-RU" dirty="0" smtClean="0"/>
              <a:t>кооператива (за исключением </a:t>
            </a:r>
            <a:r>
              <a:rPr lang="ru-RU" smtClean="0"/>
              <a:t>ассоциированных членов) </a:t>
            </a:r>
            <a:r>
              <a:rPr lang="ru-RU" dirty="0"/>
              <a:t>или </a:t>
            </a:r>
            <a:r>
              <a:rPr lang="ru-RU" dirty="0" smtClean="0"/>
              <a:t>у граждан, </a:t>
            </a:r>
            <a:r>
              <a:rPr lang="ru-RU" dirty="0"/>
              <a:t>ведущих </a:t>
            </a:r>
            <a:r>
              <a:rPr lang="ru-RU" dirty="0" smtClean="0"/>
              <a:t>личное подсобное хозяйство, не являющихся членами кооператива (общества)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Максимальная сумма субсидии – 20 млн. рублей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От 10 до 15 процентов затрат на закупку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Объем продукции для субсидирования, закупленный у одного члена не может превышать 15% от всего объема закупленной продукции</a:t>
            </a:r>
            <a:endParaRPr dirty="0"/>
          </a:p>
          <a:p>
            <a:pPr marL="0" lvl="0" indent="0">
              <a:spcBef>
                <a:spcPts val="1000"/>
              </a:spcBef>
              <a:buNone/>
            </a:pPr>
            <a:r>
              <a:rPr lang="ru-RU" dirty="0" smtClean="0"/>
              <a:t>10 % затрат – выручка от реализации закупленной продукции по итогам отчетного периода (квартала) от 0,1 до 5 млн. рублей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ru-RU" dirty="0" smtClean="0"/>
              <a:t>12 % затрат – выручка от реализации закупленной продукции </a:t>
            </a:r>
            <a:r>
              <a:rPr lang="ru-RU" dirty="0"/>
              <a:t>по итогам отчетного периода (квартала)</a:t>
            </a:r>
            <a:r>
              <a:rPr lang="ru-RU" dirty="0" smtClean="0"/>
              <a:t> от 5 до 25 млн. рублей </a:t>
            </a:r>
          </a:p>
          <a:p>
            <a:pPr marL="0" lvl="0" indent="0">
              <a:spcBef>
                <a:spcPts val="1000"/>
              </a:spcBef>
              <a:buNone/>
            </a:pPr>
            <a:r>
              <a:rPr lang="ru-RU" dirty="0" smtClean="0"/>
              <a:t>15% затрат – выручка от реализации закупленной продукции </a:t>
            </a:r>
            <a:r>
              <a:rPr lang="ru-RU" dirty="0"/>
              <a:t>по итогам отчетного периода (квартала)</a:t>
            </a:r>
            <a:r>
              <a:rPr lang="ru-RU" dirty="0" smtClean="0"/>
              <a:t> более 25 млн. рублей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1028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35"/>
          <p:cNvGrpSpPr/>
          <p:nvPr/>
        </p:nvGrpSpPr>
        <p:grpSpPr>
          <a:xfrm>
            <a:off x="3979500" y="7000"/>
            <a:ext cx="5164500" cy="5143500"/>
            <a:chOff x="3979500" y="7000"/>
            <a:chExt cx="5164500" cy="5143500"/>
          </a:xfrm>
        </p:grpSpPr>
        <p:sp>
          <p:nvSpPr>
            <p:cNvPr id="528" name="Google Shape;528;p35"/>
            <p:cNvSpPr/>
            <p:nvPr/>
          </p:nvSpPr>
          <p:spPr>
            <a:xfrm flipH="1">
              <a:off x="3979500" y="7000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5"/>
            <p:cNvSpPr/>
            <p:nvPr/>
          </p:nvSpPr>
          <p:spPr>
            <a:xfrm rot="-2699590">
              <a:off x="4521184" y="3647078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5"/>
            <p:cNvSpPr/>
            <p:nvPr/>
          </p:nvSpPr>
          <p:spPr>
            <a:xfrm rot="-2699590">
              <a:off x="7184489" y="22450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5"/>
            <p:cNvSpPr/>
            <p:nvPr/>
          </p:nvSpPr>
          <p:spPr>
            <a:xfrm rot="-2699590">
              <a:off x="6716516" y="1166805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5"/>
            <p:cNvSpPr/>
            <p:nvPr/>
          </p:nvSpPr>
          <p:spPr>
            <a:xfrm rot="-2699590">
              <a:off x="5940285" y="3571560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6777914" y="2891181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4" name="Google Shape;534;p35"/>
          <p:cNvSpPr txBox="1">
            <a:spLocks noGrp="1"/>
          </p:cNvSpPr>
          <p:nvPr>
            <p:ph type="title"/>
          </p:nvPr>
        </p:nvSpPr>
        <p:spPr>
          <a:xfrm>
            <a:off x="733574" y="1967892"/>
            <a:ext cx="4126457" cy="13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Грант СПоК</a:t>
            </a:r>
            <a:endParaRPr dirty="0"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35" name="Google Shape;535;p35"/>
          <p:cNvSpPr txBox="1">
            <a:spLocks noGrp="1"/>
          </p:cNvSpPr>
          <p:nvPr>
            <p:ph type="subTitle" idx="1"/>
          </p:nvPr>
        </p:nvSpPr>
        <p:spPr>
          <a:xfrm>
            <a:off x="733574" y="3376699"/>
            <a:ext cx="2974329" cy="12318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Финансовое обеспечение затрат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Отбор получателей: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конкурс</a:t>
            </a:r>
            <a:endParaRPr dirty="0"/>
          </a:p>
        </p:txBody>
      </p:sp>
      <p:sp>
        <p:nvSpPr>
          <p:cNvPr id="536" name="Google Shape;536;p35"/>
          <p:cNvSpPr txBox="1">
            <a:spLocks noGrp="1"/>
          </p:cNvSpPr>
          <p:nvPr>
            <p:ph type="title" idx="2"/>
          </p:nvPr>
        </p:nvSpPr>
        <p:spPr>
          <a:xfrm>
            <a:off x="789425" y="539500"/>
            <a:ext cx="1046700" cy="13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2</a:t>
            </a:r>
            <a:endParaRPr dirty="0"/>
          </a:p>
        </p:txBody>
      </p:sp>
      <p:pic>
        <p:nvPicPr>
          <p:cNvPr id="537" name="Google Shape;537;p35"/>
          <p:cNvPicPr preferRelativeResize="0">
            <a:picLocks noGrp="1"/>
          </p:cNvPicPr>
          <p:nvPr>
            <p:ph type="pic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0" y="1158465"/>
            <a:ext cx="3033300" cy="2826569"/>
          </a:xfrm>
          <a:prstGeom prst="ellipse">
            <a:avLst/>
          </a:prstGeom>
        </p:spPr>
      </p:pic>
      <p:grpSp>
        <p:nvGrpSpPr>
          <p:cNvPr id="538" name="Google Shape;538;p35"/>
          <p:cNvGrpSpPr/>
          <p:nvPr/>
        </p:nvGrpSpPr>
        <p:grpSpPr>
          <a:xfrm>
            <a:off x="5405445" y="1044251"/>
            <a:ext cx="3160612" cy="3291131"/>
            <a:chOff x="5405445" y="1044251"/>
            <a:chExt cx="3160612" cy="3291131"/>
          </a:xfrm>
        </p:grpSpPr>
        <p:sp>
          <p:nvSpPr>
            <p:cNvPr id="539" name="Google Shape;539;p35"/>
            <p:cNvSpPr/>
            <p:nvPr/>
          </p:nvSpPr>
          <p:spPr>
            <a:xfrm rot="-2700000">
              <a:off x="7675121" y="1379613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5"/>
            <p:cNvSpPr/>
            <p:nvPr/>
          </p:nvSpPr>
          <p:spPr>
            <a:xfrm rot="-2700000">
              <a:off x="5300209" y="3885044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48662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6"/>
          <p:cNvSpPr/>
          <p:nvPr/>
        </p:nvSpPr>
        <p:spPr>
          <a:xfrm>
            <a:off x="3445575" y="478292"/>
            <a:ext cx="2259300" cy="4425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Кто?</a:t>
            </a:r>
            <a:endParaRPr sz="2000"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716737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СПоК</a:t>
            </a:r>
          </a:p>
        </p:txBody>
      </p:sp>
      <p:sp>
        <p:nvSpPr>
          <p:cNvPr id="549" name="Google Shape;549;p36"/>
          <p:cNvSpPr/>
          <p:nvPr/>
        </p:nvSpPr>
        <p:spPr>
          <a:xfrm>
            <a:off x="6510895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Потребительское общество</a:t>
            </a:r>
            <a:endParaRPr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52" name="Google Shape;552;p36"/>
          <p:cNvCxnSpPr/>
          <p:nvPr/>
        </p:nvCxnSpPr>
        <p:spPr>
          <a:xfrm rot="-5400000">
            <a:off x="2683601" y="-156893"/>
            <a:ext cx="823500" cy="2983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3" name="Google Shape;553;p36"/>
          <p:cNvCxnSpPr>
            <a:stCxn id="546" idx="2"/>
          </p:cNvCxnSpPr>
          <p:nvPr/>
        </p:nvCxnSpPr>
        <p:spPr>
          <a:xfrm rot="-5400000" flipH="1">
            <a:off x="5652075" y="-156058"/>
            <a:ext cx="823500" cy="2977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7" name="Google Shape;557;p36"/>
          <p:cNvSpPr txBox="1"/>
          <p:nvPr/>
        </p:nvSpPr>
        <p:spPr>
          <a:xfrm>
            <a:off x="323530" y="2290759"/>
            <a:ext cx="2771822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1200" dirty="0"/>
              <a:t>осуществляющий деятельность более 12 мес. по заготовке, хранению, подработке, переработке, сортировке, убою, первичной переработке, охлаждению, подготовке к реализации, транспортировке и реализации сельскохозяйственной продукции, пищевых лесных ресурсов, а также продуктов переработки указанной продукции</a:t>
            </a:r>
            <a:endParaRPr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8" name="Google Shape;558;p36"/>
          <p:cNvSpPr txBox="1"/>
          <p:nvPr/>
        </p:nvSpPr>
        <p:spPr>
          <a:xfrm>
            <a:off x="6063823" y="2283718"/>
            <a:ext cx="2540623" cy="252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200" dirty="0"/>
              <a:t>действующее более 12 мес., </a:t>
            </a:r>
            <a:r>
              <a:rPr lang="ru-RU" sz="1200" b="1" dirty="0"/>
              <a:t>70 процентов выручки</a:t>
            </a:r>
            <a:r>
              <a:rPr lang="ru-RU" sz="1200" dirty="0"/>
              <a:t> которого формируется за счет осуществления видов деятельности по заготовке, хранению, переработке и сбыту сельскохозяйственной </a:t>
            </a:r>
            <a:r>
              <a:rPr lang="ru-RU" sz="1200" dirty="0" smtClean="0"/>
              <a:t>продукции, осуществляющее деятельность, аналогичную деятельности СПоК</a:t>
            </a:r>
            <a:endParaRPr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60" name="Google Shape;560;p36"/>
          <p:cNvCxnSpPr>
            <a:stCxn id="548" idx="2"/>
          </p:cNvCxnSpPr>
          <p:nvPr/>
        </p:nvCxnSpPr>
        <p:spPr>
          <a:xfrm>
            <a:off x="1670887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cxnSp>
        <p:nvCxnSpPr>
          <p:cNvPr id="561" name="Google Shape;561;p36"/>
          <p:cNvCxnSpPr/>
          <p:nvPr/>
        </p:nvCxnSpPr>
        <p:spPr>
          <a:xfrm>
            <a:off x="7552425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cxnSp>
        <p:nvCxnSpPr>
          <p:cNvPr id="11" name="Google Shape;561;p36"/>
          <p:cNvCxnSpPr/>
          <p:nvPr/>
        </p:nvCxnSpPr>
        <p:spPr>
          <a:xfrm>
            <a:off x="4587251" y="1335007"/>
            <a:ext cx="0" cy="94871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sp>
        <p:nvSpPr>
          <p:cNvPr id="14" name="Google Shape;549;p36"/>
          <p:cNvSpPr/>
          <p:nvPr/>
        </p:nvSpPr>
        <p:spPr>
          <a:xfrm>
            <a:off x="3633101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Начинающий СПоК</a:t>
            </a:r>
            <a:endParaRPr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" name="Прямая соединительная линия 4"/>
          <p:cNvCxnSpPr>
            <a:endCxn id="14" idx="0"/>
          </p:cNvCxnSpPr>
          <p:nvPr/>
        </p:nvCxnSpPr>
        <p:spPr>
          <a:xfrm>
            <a:off x="4587251" y="1332542"/>
            <a:ext cx="0" cy="41421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558;p36"/>
          <p:cNvSpPr txBox="1"/>
          <p:nvPr/>
        </p:nvSpPr>
        <p:spPr>
          <a:xfrm>
            <a:off x="3279080" y="2283718"/>
            <a:ext cx="2592289" cy="2720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200" dirty="0"/>
              <a:t>осуществляющий деятельность менее 12 мес. по заготовке, хранению, подработке, переработке, сортировке, убою, первичной переработке, охлаждению, подготовке к реализации, транспортировке и реализации сельскохозяйственной продукции, пищевых лесных ресурсов, а также продуктов переработки указанной продукции.</a:t>
            </a:r>
            <a:endParaRPr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645779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6"/>
          <p:cNvSpPr/>
          <p:nvPr/>
        </p:nvSpPr>
        <p:spPr>
          <a:xfrm>
            <a:off x="3445574" y="478292"/>
            <a:ext cx="2259300" cy="4425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Число членов</a:t>
            </a:r>
            <a:endParaRPr sz="2000"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716737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СПоК</a:t>
            </a:r>
          </a:p>
        </p:txBody>
      </p:sp>
      <p:sp>
        <p:nvSpPr>
          <p:cNvPr id="549" name="Google Shape;549;p36"/>
          <p:cNvSpPr/>
          <p:nvPr/>
        </p:nvSpPr>
        <p:spPr>
          <a:xfrm>
            <a:off x="6510895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Потребительское общество</a:t>
            </a:r>
            <a:endParaRPr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52" name="Google Shape;552;p36"/>
          <p:cNvCxnSpPr/>
          <p:nvPr/>
        </p:nvCxnSpPr>
        <p:spPr>
          <a:xfrm rot="-5400000">
            <a:off x="2683601" y="-156893"/>
            <a:ext cx="823500" cy="2983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3" name="Google Shape;553;p36"/>
          <p:cNvCxnSpPr>
            <a:stCxn id="546" idx="2"/>
          </p:cNvCxnSpPr>
          <p:nvPr/>
        </p:nvCxnSpPr>
        <p:spPr>
          <a:xfrm rot="-5400000" flipH="1">
            <a:off x="5652074" y="-156058"/>
            <a:ext cx="823500" cy="2977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7" name="Google Shape;557;p36"/>
          <p:cNvSpPr txBox="1"/>
          <p:nvPr/>
        </p:nvSpPr>
        <p:spPr>
          <a:xfrm>
            <a:off x="323530" y="2290759"/>
            <a:ext cx="2664294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/>
              <a:t>10</a:t>
            </a:r>
            <a:r>
              <a:rPr lang="ru-RU" sz="1200" dirty="0" smtClean="0"/>
              <a:t> </a:t>
            </a:r>
          </a:p>
          <a:p>
            <a:pPr algn="ctr">
              <a:lnSpc>
                <a:spcPct val="115000"/>
              </a:lnSpc>
            </a:pPr>
            <a:r>
              <a:rPr lang="ru-RU" sz="1200" dirty="0" smtClean="0"/>
              <a:t>сельскохозяйственных товаропроизводителей (кроме ассоциированных членов)</a:t>
            </a:r>
            <a:endParaRPr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8" name="Google Shape;558;p36"/>
          <p:cNvSpPr txBox="1"/>
          <p:nvPr/>
        </p:nvSpPr>
        <p:spPr>
          <a:xfrm>
            <a:off x="6372200" y="2283718"/>
            <a:ext cx="2376264" cy="252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/>
              <a:t>10</a:t>
            </a:r>
            <a:r>
              <a:rPr lang="ru-RU" sz="1200" dirty="0"/>
              <a:t> </a:t>
            </a:r>
          </a:p>
          <a:p>
            <a:pPr algn="ctr">
              <a:lnSpc>
                <a:spcPct val="115000"/>
              </a:lnSpc>
            </a:pPr>
            <a:r>
              <a:rPr lang="ru-RU" sz="1200" dirty="0"/>
              <a:t>сельскохозяйственных товаропроизводителей (кроме </a:t>
            </a:r>
            <a:r>
              <a:rPr lang="ru-RU" sz="1200" dirty="0" smtClean="0"/>
              <a:t>ассоциированных членов)</a:t>
            </a:r>
            <a:endParaRPr lang="ru-RU"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60" name="Google Shape;560;p36"/>
          <p:cNvCxnSpPr>
            <a:stCxn id="548" idx="2"/>
          </p:cNvCxnSpPr>
          <p:nvPr/>
        </p:nvCxnSpPr>
        <p:spPr>
          <a:xfrm>
            <a:off x="1670887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cxnSp>
        <p:nvCxnSpPr>
          <p:cNvPr id="561" name="Google Shape;561;p36"/>
          <p:cNvCxnSpPr/>
          <p:nvPr/>
        </p:nvCxnSpPr>
        <p:spPr>
          <a:xfrm>
            <a:off x="7552425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cxnSp>
        <p:nvCxnSpPr>
          <p:cNvPr id="11" name="Google Shape;561;p36"/>
          <p:cNvCxnSpPr/>
          <p:nvPr/>
        </p:nvCxnSpPr>
        <p:spPr>
          <a:xfrm>
            <a:off x="4587251" y="1335007"/>
            <a:ext cx="0" cy="94871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sp>
        <p:nvSpPr>
          <p:cNvPr id="14" name="Google Shape;549;p36"/>
          <p:cNvSpPr/>
          <p:nvPr/>
        </p:nvSpPr>
        <p:spPr>
          <a:xfrm>
            <a:off x="3633101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Начинающий СПоК</a:t>
            </a:r>
            <a:endParaRPr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" name="Прямая соединительная линия 4"/>
          <p:cNvCxnSpPr>
            <a:endCxn id="14" idx="0"/>
          </p:cNvCxnSpPr>
          <p:nvPr/>
        </p:nvCxnSpPr>
        <p:spPr>
          <a:xfrm>
            <a:off x="4587251" y="1332542"/>
            <a:ext cx="0" cy="41421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558;p36"/>
          <p:cNvSpPr txBox="1"/>
          <p:nvPr/>
        </p:nvSpPr>
        <p:spPr>
          <a:xfrm>
            <a:off x="3279080" y="2283718"/>
            <a:ext cx="2592289" cy="2720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b="1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2</a:t>
            </a:r>
            <a:r>
              <a:rPr lang="ru-RU" sz="1200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</a:p>
          <a:p>
            <a:pPr lvl="0" algn="ctr">
              <a:lnSpc>
                <a:spcPct val="115000"/>
              </a:lnSpc>
            </a:pPr>
            <a:r>
              <a:rPr lang="ru-RU" sz="12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ю</a:t>
            </a:r>
            <a:r>
              <a:rPr lang="ru-RU" sz="1200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ридических лица или</a:t>
            </a:r>
          </a:p>
          <a:p>
            <a:pPr lvl="0" algn="ctr">
              <a:lnSpc>
                <a:spcPct val="115000"/>
              </a:lnSpc>
            </a:pPr>
            <a:r>
              <a:rPr lang="ru-RU" sz="3200" b="1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3 </a:t>
            </a:r>
          </a:p>
          <a:p>
            <a:pPr lvl="0" algn="ctr">
              <a:lnSpc>
                <a:spcPct val="115000"/>
              </a:lnSpc>
            </a:pPr>
            <a:r>
              <a:rPr lang="ru-RU" sz="1200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гражданина, ведущих ЛПХ</a:t>
            </a:r>
          </a:p>
          <a:p>
            <a:pPr lvl="0" algn="ctr">
              <a:lnSpc>
                <a:spcPct val="115000"/>
              </a:lnSpc>
            </a:pPr>
            <a:r>
              <a:rPr lang="ru-RU" sz="1200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(в соответствии с ФЗ «О сельскохозяйственной кооперации»)</a:t>
            </a:r>
            <a:endParaRPr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3393839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7"/>
          <p:cNvSpPr/>
          <p:nvPr/>
        </p:nvSpPr>
        <p:spPr>
          <a:xfrm>
            <a:off x="6660232" y="1131590"/>
            <a:ext cx="710100" cy="5139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7"/>
          <p:cNvSpPr/>
          <p:nvPr/>
        </p:nvSpPr>
        <p:spPr>
          <a:xfrm>
            <a:off x="4206973" y="1131590"/>
            <a:ext cx="710100" cy="5139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7"/>
          <p:cNvSpPr/>
          <p:nvPr/>
        </p:nvSpPr>
        <p:spPr>
          <a:xfrm>
            <a:off x="1670225" y="1131590"/>
            <a:ext cx="710100" cy="5139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Требования:</a:t>
            </a:r>
            <a:endParaRPr dirty="0"/>
          </a:p>
        </p:txBody>
      </p:sp>
      <p:sp>
        <p:nvSpPr>
          <p:cNvPr id="571" name="Google Shape;571;p37"/>
          <p:cNvSpPr txBox="1">
            <a:spLocks noGrp="1"/>
          </p:cNvSpPr>
          <p:nvPr>
            <p:ph type="subTitle" idx="1"/>
          </p:nvPr>
        </p:nvSpPr>
        <p:spPr>
          <a:xfrm>
            <a:off x="937625" y="1851670"/>
            <a:ext cx="2175300" cy="20162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Регистрация на сельской территории или территории сельской агломерации Пензенской области</a:t>
            </a:r>
            <a:endParaRPr dirty="0"/>
          </a:p>
        </p:txBody>
      </p:sp>
      <p:sp>
        <p:nvSpPr>
          <p:cNvPr id="572" name="Google Shape;572;p37"/>
          <p:cNvSpPr txBox="1">
            <a:spLocks noGrp="1"/>
          </p:cNvSpPr>
          <p:nvPr>
            <p:ph type="subTitle" idx="2"/>
          </p:nvPr>
        </p:nvSpPr>
        <p:spPr>
          <a:xfrm>
            <a:off x="3474373" y="1923678"/>
            <a:ext cx="2175300" cy="18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 каждые 10 млн. рублей гранта создать 1 постоянное рабочее место</a:t>
            </a:r>
            <a:endParaRPr dirty="0"/>
          </a:p>
        </p:txBody>
      </p:sp>
      <p:sp>
        <p:nvSpPr>
          <p:cNvPr id="573" name="Google Shape;573;p37"/>
          <p:cNvSpPr txBox="1">
            <a:spLocks noGrp="1"/>
          </p:cNvSpPr>
          <p:nvPr>
            <p:ph type="subTitle" idx="3"/>
          </p:nvPr>
        </p:nvSpPr>
        <p:spPr>
          <a:xfrm>
            <a:off x="5927632" y="1995686"/>
            <a:ext cx="2175300" cy="17281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Увеличивать членскую базу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847750" y="1234651"/>
            <a:ext cx="35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384498" y="1219263"/>
            <a:ext cx="35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7757" y="1234651"/>
            <a:ext cx="35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71391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6"/>
          <p:cNvSpPr/>
          <p:nvPr/>
        </p:nvSpPr>
        <p:spPr>
          <a:xfrm>
            <a:off x="3445574" y="478292"/>
            <a:ext cx="2259300" cy="4425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Сколько?</a:t>
            </a:r>
            <a:endParaRPr sz="2000"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716737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СПоК</a:t>
            </a:r>
          </a:p>
        </p:txBody>
      </p:sp>
      <p:sp>
        <p:nvSpPr>
          <p:cNvPr id="549" name="Google Shape;549;p36"/>
          <p:cNvSpPr/>
          <p:nvPr/>
        </p:nvSpPr>
        <p:spPr>
          <a:xfrm>
            <a:off x="6510895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Потребительское общество</a:t>
            </a:r>
            <a:endParaRPr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52" name="Google Shape;552;p36"/>
          <p:cNvCxnSpPr/>
          <p:nvPr/>
        </p:nvCxnSpPr>
        <p:spPr>
          <a:xfrm rot="-5400000">
            <a:off x="2683601" y="-156893"/>
            <a:ext cx="823500" cy="2983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3" name="Google Shape;553;p36"/>
          <p:cNvCxnSpPr>
            <a:stCxn id="546" idx="2"/>
          </p:cNvCxnSpPr>
          <p:nvPr/>
        </p:nvCxnSpPr>
        <p:spPr>
          <a:xfrm rot="-5400000" flipH="1">
            <a:off x="5652074" y="-156058"/>
            <a:ext cx="823500" cy="2977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7" name="Google Shape;557;p36"/>
          <p:cNvSpPr txBox="1"/>
          <p:nvPr/>
        </p:nvSpPr>
        <p:spPr>
          <a:xfrm>
            <a:off x="323530" y="2290759"/>
            <a:ext cx="2664294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dirty="0" smtClean="0"/>
              <a:t>Максимальная сумма гранта</a:t>
            </a:r>
          </a:p>
          <a:p>
            <a:pPr algn="ctr">
              <a:lnSpc>
                <a:spcPct val="115000"/>
              </a:lnSpc>
            </a:pPr>
            <a:r>
              <a:rPr lang="ru-RU" sz="3200" b="1" dirty="0" smtClean="0"/>
              <a:t>70</a:t>
            </a:r>
          </a:p>
          <a:p>
            <a:pPr algn="ctr">
              <a:lnSpc>
                <a:spcPct val="115000"/>
              </a:lnSpc>
            </a:pPr>
            <a:r>
              <a:rPr lang="ru-RU" b="1" dirty="0"/>
              <a:t>м</a:t>
            </a:r>
            <a:r>
              <a:rPr lang="ru-RU" b="1" dirty="0" smtClean="0"/>
              <a:t>лн. рублей</a:t>
            </a:r>
            <a:endParaRPr lang="ru-RU" sz="1200" dirty="0"/>
          </a:p>
          <a:p>
            <a:pPr algn="ctr">
              <a:lnSpc>
                <a:spcPct val="115000"/>
              </a:lnSpc>
            </a:pPr>
            <a:r>
              <a:rPr lang="ru-RU" sz="1200" dirty="0" smtClean="0"/>
              <a:t>(не более 60% затрат)</a:t>
            </a:r>
          </a:p>
          <a:p>
            <a:pPr algn="ctr">
              <a:lnSpc>
                <a:spcPct val="115000"/>
              </a:lnSpc>
            </a:pPr>
            <a:endParaRPr lang="ru-RU" sz="1200" dirty="0" smtClean="0"/>
          </a:p>
          <a:p>
            <a:pPr algn="ctr">
              <a:lnSpc>
                <a:spcPct val="115000"/>
              </a:lnSpc>
            </a:pPr>
            <a:r>
              <a:rPr lang="ru-RU" sz="1200" dirty="0" smtClean="0"/>
              <a:t>Минимальная сумма гранта</a:t>
            </a:r>
          </a:p>
          <a:p>
            <a:pPr algn="ctr">
              <a:lnSpc>
                <a:spcPct val="115000"/>
              </a:lnSpc>
            </a:pPr>
            <a:r>
              <a:rPr lang="ru-RU" sz="3200" b="1" dirty="0" smtClean="0"/>
              <a:t>5</a:t>
            </a:r>
            <a:r>
              <a:rPr lang="ru-RU" sz="1200" b="1" dirty="0" smtClean="0"/>
              <a:t> </a:t>
            </a:r>
          </a:p>
          <a:p>
            <a:pPr algn="ctr">
              <a:lnSpc>
                <a:spcPct val="115000"/>
              </a:lnSpc>
            </a:pPr>
            <a:r>
              <a:rPr lang="ru-RU" sz="1200" b="1" dirty="0"/>
              <a:t>м</a:t>
            </a:r>
            <a:r>
              <a:rPr lang="ru-RU" sz="1200" b="1" dirty="0" smtClean="0"/>
              <a:t>лн. рублей</a:t>
            </a:r>
          </a:p>
        </p:txBody>
      </p:sp>
      <p:sp>
        <p:nvSpPr>
          <p:cNvPr id="558" name="Google Shape;558;p36"/>
          <p:cNvSpPr txBox="1"/>
          <p:nvPr/>
        </p:nvSpPr>
        <p:spPr>
          <a:xfrm>
            <a:off x="6292284" y="2283718"/>
            <a:ext cx="2600196" cy="252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dirty="0"/>
              <a:t>Максимальная сумма гранта</a:t>
            </a:r>
          </a:p>
          <a:p>
            <a:pPr lvl="0" algn="ctr">
              <a:lnSpc>
                <a:spcPct val="115000"/>
              </a:lnSpc>
            </a:pPr>
            <a:r>
              <a:rPr lang="ru-RU" sz="3200" b="1" dirty="0"/>
              <a:t>70</a:t>
            </a:r>
          </a:p>
          <a:p>
            <a:pPr lvl="0" algn="ctr">
              <a:lnSpc>
                <a:spcPct val="115000"/>
              </a:lnSpc>
            </a:pPr>
            <a:r>
              <a:rPr lang="ru-RU" b="1" dirty="0"/>
              <a:t>млн. рублей</a:t>
            </a:r>
            <a:endParaRPr lang="ru-RU" sz="1200" dirty="0"/>
          </a:p>
          <a:p>
            <a:pPr lvl="0" algn="ctr">
              <a:lnSpc>
                <a:spcPct val="115000"/>
              </a:lnSpc>
            </a:pPr>
            <a:r>
              <a:rPr lang="ru-RU" sz="1200" dirty="0"/>
              <a:t>(не более 60% затрат)</a:t>
            </a:r>
          </a:p>
          <a:p>
            <a:pPr lvl="0" algn="ctr">
              <a:lnSpc>
                <a:spcPct val="115000"/>
              </a:lnSpc>
            </a:pPr>
            <a:endParaRPr lang="ru-RU" sz="1200" dirty="0"/>
          </a:p>
          <a:p>
            <a:pPr lvl="0" algn="ctr">
              <a:lnSpc>
                <a:spcPct val="115000"/>
              </a:lnSpc>
            </a:pPr>
            <a:r>
              <a:rPr lang="ru-RU" sz="1200" dirty="0"/>
              <a:t>Минимальная сумма гранта</a:t>
            </a:r>
          </a:p>
          <a:p>
            <a:pPr lvl="0" algn="ctr">
              <a:lnSpc>
                <a:spcPct val="115000"/>
              </a:lnSpc>
            </a:pPr>
            <a:r>
              <a:rPr lang="ru-RU" sz="3200" b="1" dirty="0"/>
              <a:t>5</a:t>
            </a:r>
            <a:r>
              <a:rPr lang="ru-RU" sz="1200" b="1" dirty="0"/>
              <a:t> </a:t>
            </a:r>
          </a:p>
          <a:p>
            <a:pPr lvl="0" algn="ctr">
              <a:lnSpc>
                <a:spcPct val="115000"/>
              </a:lnSpc>
            </a:pPr>
            <a:r>
              <a:rPr lang="ru-RU" sz="1200" b="1" dirty="0"/>
              <a:t>млн. рублей</a:t>
            </a:r>
          </a:p>
        </p:txBody>
      </p:sp>
      <p:cxnSp>
        <p:nvCxnSpPr>
          <p:cNvPr id="560" name="Google Shape;560;p36"/>
          <p:cNvCxnSpPr>
            <a:stCxn id="548" idx="2"/>
          </p:cNvCxnSpPr>
          <p:nvPr/>
        </p:nvCxnSpPr>
        <p:spPr>
          <a:xfrm>
            <a:off x="1670887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cxnSp>
        <p:nvCxnSpPr>
          <p:cNvPr id="561" name="Google Shape;561;p36"/>
          <p:cNvCxnSpPr/>
          <p:nvPr/>
        </p:nvCxnSpPr>
        <p:spPr>
          <a:xfrm>
            <a:off x="7552425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cxnSp>
        <p:nvCxnSpPr>
          <p:cNvPr id="11" name="Google Shape;561;p36"/>
          <p:cNvCxnSpPr/>
          <p:nvPr/>
        </p:nvCxnSpPr>
        <p:spPr>
          <a:xfrm>
            <a:off x="4587251" y="1335007"/>
            <a:ext cx="0" cy="94871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sp>
        <p:nvSpPr>
          <p:cNvPr id="14" name="Google Shape;549;p36"/>
          <p:cNvSpPr/>
          <p:nvPr/>
        </p:nvSpPr>
        <p:spPr>
          <a:xfrm>
            <a:off x="3633101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Начинающий СПоК</a:t>
            </a:r>
            <a:endParaRPr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" name="Прямая соединительная линия 4"/>
          <p:cNvCxnSpPr>
            <a:endCxn id="14" idx="0"/>
          </p:cNvCxnSpPr>
          <p:nvPr/>
        </p:nvCxnSpPr>
        <p:spPr>
          <a:xfrm>
            <a:off x="4587251" y="1332542"/>
            <a:ext cx="0" cy="41421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558;p36"/>
          <p:cNvSpPr txBox="1"/>
          <p:nvPr/>
        </p:nvSpPr>
        <p:spPr>
          <a:xfrm>
            <a:off x="3279080" y="2283718"/>
            <a:ext cx="2592289" cy="2720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dirty="0"/>
              <a:t>Максимальная сумма гранта</a:t>
            </a:r>
          </a:p>
          <a:p>
            <a:pPr lvl="0" algn="ctr">
              <a:lnSpc>
                <a:spcPct val="115000"/>
              </a:lnSpc>
            </a:pPr>
            <a:r>
              <a:rPr lang="ru-RU" sz="3200" b="1" dirty="0" smtClean="0"/>
              <a:t>10</a:t>
            </a:r>
            <a:endParaRPr lang="ru-RU" sz="3200" b="1" dirty="0"/>
          </a:p>
          <a:p>
            <a:pPr lvl="0" algn="ctr">
              <a:lnSpc>
                <a:spcPct val="115000"/>
              </a:lnSpc>
            </a:pPr>
            <a:r>
              <a:rPr lang="ru-RU" b="1" dirty="0"/>
              <a:t>млн. рублей</a:t>
            </a:r>
            <a:endParaRPr lang="ru-RU" sz="1200" dirty="0"/>
          </a:p>
          <a:p>
            <a:pPr lvl="0" algn="ctr">
              <a:lnSpc>
                <a:spcPct val="115000"/>
              </a:lnSpc>
            </a:pPr>
            <a:r>
              <a:rPr lang="ru-RU" sz="1200" dirty="0"/>
              <a:t>(не более </a:t>
            </a:r>
            <a:r>
              <a:rPr lang="ru-RU" sz="1200" dirty="0" smtClean="0"/>
              <a:t>80</a:t>
            </a:r>
            <a:r>
              <a:rPr lang="ru-RU" sz="1200" dirty="0"/>
              <a:t>% затрат)</a:t>
            </a:r>
          </a:p>
          <a:p>
            <a:pPr lvl="0" algn="ctr">
              <a:lnSpc>
                <a:spcPct val="115000"/>
              </a:lnSpc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58121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683568" y="123478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Направления:</a:t>
            </a:r>
            <a:endParaRPr dirty="0"/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683568" y="843558"/>
            <a:ext cx="7128792" cy="39604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ru-RU" sz="1600" dirty="0" smtClean="0">
                <a:latin typeface="Times New Roman"/>
                <a:ea typeface="Calibri"/>
              </a:rPr>
              <a:t>1. Приобретение</a:t>
            </a:r>
            <a:r>
              <a:rPr lang="ru-RU" sz="1600" dirty="0">
                <a:latin typeface="Times New Roman"/>
                <a:ea typeface="Calibri"/>
              </a:rPr>
              <a:t>, строительство, капитальный ремонт, реконструкция или модернизация производственных </a:t>
            </a:r>
            <a:r>
              <a:rPr lang="ru-RU" sz="1600" dirty="0" smtClean="0">
                <a:latin typeface="Times New Roman"/>
                <a:ea typeface="Calibri"/>
              </a:rPr>
              <a:t>объектов (в </a:t>
            </a:r>
            <a:r>
              <a:rPr lang="ru-RU" sz="1600" dirty="0">
                <a:latin typeface="Times New Roman"/>
                <a:ea typeface="Calibri"/>
              </a:rPr>
              <a:t>том числе </a:t>
            </a:r>
            <a:r>
              <a:rPr lang="ru-RU" sz="1600" smtClean="0">
                <a:latin typeface="Times New Roman"/>
                <a:ea typeface="Calibri"/>
              </a:rPr>
              <a:t>модульных), </a:t>
            </a:r>
            <a:r>
              <a:rPr lang="ru-RU" sz="1600" dirty="0">
                <a:latin typeface="Times New Roman"/>
                <a:ea typeface="Calibri"/>
              </a:rPr>
              <a:t>по заготовке, хранению, подработке, переработке, сортировке, убою, первичной переработке, подготовке к реализации и реализации сельскохозяйственной продукции, пищевых лесных ресурсов и продуктов переработки указанной продукции и пищевых лесных ресурсов</a:t>
            </a:r>
            <a:r>
              <a:rPr lang="ru-RU" sz="1600" dirty="0" smtClean="0">
                <a:latin typeface="Times New Roman"/>
                <a:ea typeface="Calibri"/>
              </a:rPr>
              <a:t>.</a:t>
            </a:r>
          </a:p>
          <a:p>
            <a:pPr marL="0" lvl="0" indent="0" algn="just">
              <a:buNone/>
            </a:pP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r>
              <a:rPr lang="ru-RU" sz="1600" dirty="0" smtClean="0">
                <a:latin typeface="Times New Roman"/>
                <a:ea typeface="Calibri"/>
              </a:rPr>
              <a:t>2. Приобретение </a:t>
            </a:r>
            <a:r>
              <a:rPr lang="ru-RU" sz="1600" dirty="0">
                <a:latin typeface="Times New Roman"/>
                <a:ea typeface="Calibri"/>
              </a:rPr>
              <a:t>и монтаж оборудования для производственных объектов, предназначенных для заготовки, хранения, подработки, переработки, сортировки, убоя, первичной переработки, охлаждения, подготовки к реализации, погрузки, разгрузки сельскохозяйственной продукции, транспортировки и реализации пищевых лесных ресурсов и продуктов переработки указанной продукции и пищевых лесных ресурсов. </a:t>
            </a: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r>
              <a:rPr lang="ru-RU" sz="1600" dirty="0" smtClean="0">
                <a:latin typeface="Times New Roman"/>
                <a:ea typeface="Calibri"/>
              </a:rPr>
              <a:t>Перечень </a:t>
            </a:r>
            <a:r>
              <a:rPr lang="ru-RU" sz="1600" dirty="0">
                <a:latin typeface="Times New Roman"/>
                <a:ea typeface="Calibri"/>
              </a:rPr>
              <a:t>утверждается </a:t>
            </a:r>
            <a:r>
              <a:rPr lang="ru-RU" sz="1600" dirty="0" smtClean="0">
                <a:latin typeface="Times New Roman"/>
                <a:ea typeface="Calibri"/>
              </a:rPr>
              <a:t>Минсельхозом Пензенской области.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279996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683568" y="123478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Направления:</a:t>
            </a:r>
            <a:endParaRPr dirty="0"/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683568" y="843558"/>
            <a:ext cx="7128792" cy="39604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r>
              <a:rPr lang="ru-RU" sz="1600" dirty="0" smtClean="0">
                <a:latin typeface="Times New Roman"/>
                <a:ea typeface="Calibri"/>
              </a:rPr>
              <a:t>3. </a:t>
            </a:r>
            <a:r>
              <a:rPr lang="ru-RU" sz="1600" dirty="0">
                <a:latin typeface="Times New Roman"/>
                <a:ea typeface="Calibri"/>
              </a:rPr>
              <a:t>Приобретение и монтаж оборудования для рыбоводной инфраструктуры и товарной аквакультуры (товарного рыбоводства). Перечень утверждается </a:t>
            </a:r>
            <a:r>
              <a:rPr lang="ru-RU" sz="1600" dirty="0" smtClean="0">
                <a:latin typeface="Times New Roman"/>
                <a:ea typeface="Calibri"/>
              </a:rPr>
              <a:t>Минсельхозом Пензенской области.</a:t>
            </a:r>
          </a:p>
          <a:p>
            <a:pPr marL="0" lvl="0" indent="0" algn="just">
              <a:buNone/>
            </a:pP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r>
              <a:rPr lang="ru-RU" sz="1600" dirty="0">
                <a:latin typeface="Times New Roman"/>
                <a:ea typeface="Calibri"/>
              </a:rPr>
              <a:t>4</a:t>
            </a:r>
            <a:r>
              <a:rPr lang="ru-RU" sz="1600" dirty="0" smtClean="0">
                <a:latin typeface="Times New Roman"/>
                <a:ea typeface="Calibri"/>
              </a:rPr>
              <a:t>. </a:t>
            </a:r>
            <a:r>
              <a:rPr lang="ru-RU" sz="1600" dirty="0">
                <a:latin typeface="Times New Roman"/>
                <a:ea typeface="Calibri"/>
              </a:rPr>
              <a:t>Приобретение и монтаж оборудования для производственных объектов, предназначенных для первичной переработки льна и (или) технической конопли. Перечень утверждается </a:t>
            </a:r>
            <a:r>
              <a:rPr lang="ru-RU" sz="1600" dirty="0" smtClean="0">
                <a:latin typeface="Times New Roman"/>
                <a:ea typeface="Calibri"/>
              </a:rPr>
              <a:t>Минсельхозом Пензенской области.</a:t>
            </a:r>
          </a:p>
          <a:p>
            <a:pPr marL="0" lvl="0" indent="0" algn="just">
              <a:buNone/>
            </a:pPr>
            <a:endParaRPr lang="ru-RU" sz="1600" dirty="0">
              <a:latin typeface="Times New Roman"/>
            </a:endParaRPr>
          </a:p>
          <a:p>
            <a:pPr marL="0" lvl="0" indent="0" algn="just">
              <a:buNone/>
            </a:pPr>
            <a:r>
              <a:rPr lang="ru-RU" sz="1600" dirty="0" smtClean="0">
                <a:latin typeface="Times New Roman"/>
              </a:rPr>
              <a:t>5. </a:t>
            </a:r>
            <a:r>
              <a:rPr lang="ru-RU" sz="1600" dirty="0">
                <a:latin typeface="Times New Roman"/>
                <a:ea typeface="Calibri"/>
              </a:rPr>
              <a:t>Погашение не более 20 процентов привлекаемого на реализацию проекта грантополучателя льготного инвестиционного кредита. (</a:t>
            </a:r>
            <a:r>
              <a:rPr lang="ru-RU" sz="1600" dirty="0" smtClean="0">
                <a:latin typeface="Times New Roman"/>
                <a:ea typeface="Calibri"/>
              </a:rPr>
              <a:t>Недоступно </a:t>
            </a:r>
            <a:r>
              <a:rPr lang="ru-RU" sz="1600" dirty="0">
                <a:latin typeface="Times New Roman"/>
                <a:ea typeface="Calibri"/>
              </a:rPr>
              <a:t>для начинающего кооператива).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912825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1"/>
          <p:cNvSpPr txBox="1">
            <a:spLocks noGrp="1"/>
          </p:cNvSpPr>
          <p:nvPr>
            <p:ph type="title"/>
          </p:nvPr>
        </p:nvSpPr>
        <p:spPr>
          <a:xfrm>
            <a:off x="719988" y="55552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Главное слово кооперации: «Вместе»!</a:t>
            </a:r>
            <a:endParaRPr dirty="0"/>
          </a:p>
        </p:txBody>
      </p:sp>
      <p:graphicFrame>
        <p:nvGraphicFramePr>
          <p:cNvPr id="481" name="Google Shape;481;p31"/>
          <p:cNvGraphicFramePr/>
          <p:nvPr>
            <p:extLst>
              <p:ext uri="{D42A27DB-BD31-4B8C-83A1-F6EECF244321}">
                <p14:modId xmlns:p14="http://schemas.microsoft.com/office/powerpoint/2010/main" val="160724479"/>
              </p:ext>
            </p:extLst>
          </p:nvPr>
        </p:nvGraphicFramePr>
        <p:xfrm>
          <a:off x="720000" y="1843425"/>
          <a:ext cx="7704000" cy="2169150"/>
        </p:xfrm>
        <a:graphic>
          <a:graphicData uri="http://schemas.openxmlformats.org/drawingml/2006/table">
            <a:tbl>
              <a:tblPr>
                <a:noFill/>
                <a:tableStyleId>{B612D7BC-BFB7-4DDF-94EC-79E268F5AD5E}</a:tableStyleId>
              </a:tblPr>
              <a:tblGrid>
                <a:gridCol w="2483848"/>
                <a:gridCol w="5220152"/>
              </a:tblGrid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dirty="0" smtClean="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1. Купить</a:t>
                      </a:r>
                      <a:endParaRPr sz="1000" b="1" u="none" dirty="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ru-RU" sz="100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Приобрести большую партию товаров по оптовым ценам.</a:t>
                      </a:r>
                      <a:endParaRPr sz="1000" dirty="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61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uLnTx/>
                          <a:uFillTx/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2. Пользоваться услугами</a:t>
                      </a: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ru-RU" sz="100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Нанять</a:t>
                      </a:r>
                      <a:r>
                        <a:rPr lang="ru-RU" sz="1000" baseline="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один трактор/автомобиль/специалиста.</a:t>
                      </a:r>
                      <a:endParaRPr sz="1000" dirty="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61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b="1" u="none" dirty="0" smtClean="0">
                          <a:solidFill>
                            <a:schemeClr val="bg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3. Хранить</a:t>
                      </a:r>
                      <a:endParaRPr lang="ru-RU" sz="1000" b="1" u="none" dirty="0" smtClean="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ru-RU" sz="100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Использовать</a:t>
                      </a:r>
                      <a:r>
                        <a:rPr lang="ru-RU" sz="1000" baseline="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один склад.</a:t>
                      </a:r>
                      <a:endParaRPr sz="1000" dirty="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u="none" dirty="0" smtClean="0">
                          <a:solidFill>
                            <a:schemeClr val="lt1"/>
                          </a:solidFill>
                          <a:effectLst/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4.</a:t>
                      </a:r>
                      <a:r>
                        <a:rPr lang="ru-RU" sz="1000" b="1" u="none" baseline="0" dirty="0" smtClean="0">
                          <a:solidFill>
                            <a:schemeClr val="lt1"/>
                          </a:solidFill>
                          <a:effectLst/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Перерабатывать</a:t>
                      </a:r>
                      <a:endParaRPr sz="1000" b="1" u="none" dirty="0">
                        <a:solidFill>
                          <a:schemeClr val="lt1"/>
                        </a:solidFill>
                        <a:effectLst/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ru-RU" sz="100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Пользоваться</a:t>
                      </a:r>
                      <a:r>
                        <a:rPr lang="ru-RU" sz="1000" baseline="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общим оборудованием.</a:t>
                      </a:r>
                      <a:endParaRPr sz="1000" dirty="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61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uLnTx/>
                          <a:uFillTx/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5. Укрупнять партии</a:t>
                      </a: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Используя</a:t>
                      </a:r>
                      <a:r>
                        <a:rPr lang="ru-RU" sz="1000" baseline="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ограниченные ресурсы каждого производить однородную продукцию.</a:t>
                      </a:r>
                      <a:endParaRPr sz="1000" dirty="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smtClean="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6. Продавать</a:t>
                      </a:r>
                      <a:endParaRPr sz="1000" b="1" dirty="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ru-RU" sz="100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Использовать общий магазин/единую</a:t>
                      </a:r>
                      <a:r>
                        <a:rPr lang="ru-RU" sz="1000" baseline="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упаковку/</a:t>
                      </a:r>
                      <a:r>
                        <a:rPr lang="ru-RU" sz="100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торговую марку/канал</a:t>
                      </a:r>
                      <a:r>
                        <a:rPr lang="ru-RU" sz="1000" baseline="0" dirty="0" smtClean="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сбыта.</a:t>
                      </a:r>
                      <a:endParaRPr sz="1000" dirty="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482" name="Google Shape;482;p31"/>
          <p:cNvSpPr txBox="1"/>
          <p:nvPr/>
        </p:nvSpPr>
        <p:spPr>
          <a:xfrm>
            <a:off x="706793" y="1275606"/>
            <a:ext cx="77040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Что можно сделать «Вместе»:</a:t>
            </a:r>
            <a:endParaRPr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683568" y="123478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Направления:</a:t>
            </a:r>
            <a:endParaRPr dirty="0"/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683568" y="843558"/>
            <a:ext cx="7128792" cy="39604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r>
              <a:rPr lang="ru-RU" sz="1600" dirty="0" smtClean="0">
                <a:latin typeface="Times New Roman"/>
                <a:ea typeface="Calibri"/>
              </a:rPr>
              <a:t>6. </a:t>
            </a:r>
            <a:r>
              <a:rPr lang="ru-RU" sz="1600" dirty="0">
                <a:latin typeface="Times New Roman"/>
                <a:ea typeface="Calibri"/>
              </a:rPr>
              <a:t>Уплата процентов по льготному инвестиционному кредиту на реализацию проекта в течение 18 месяцев со дня получения гранта на развитие материально-технической базы. (</a:t>
            </a:r>
            <a:r>
              <a:rPr lang="ru-RU" sz="1600" dirty="0" smtClean="0">
                <a:latin typeface="Times New Roman"/>
                <a:ea typeface="Calibri"/>
              </a:rPr>
              <a:t>Недоступно </a:t>
            </a:r>
            <a:r>
              <a:rPr lang="ru-RU" sz="1600" dirty="0">
                <a:latin typeface="Times New Roman"/>
                <a:ea typeface="Calibri"/>
              </a:rPr>
              <a:t>для начинающего кооператива).</a:t>
            </a: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r>
              <a:rPr lang="ru-RU" sz="1600" dirty="0">
                <a:latin typeface="Times New Roman"/>
                <a:ea typeface="Calibri"/>
              </a:rPr>
              <a:t>7</a:t>
            </a:r>
            <a:r>
              <a:rPr lang="ru-RU" sz="1600" dirty="0" smtClean="0">
                <a:latin typeface="Times New Roman"/>
                <a:ea typeface="Calibri"/>
              </a:rPr>
              <a:t>. </a:t>
            </a:r>
            <a:r>
              <a:rPr lang="ru-RU" sz="1600" dirty="0">
                <a:latin typeface="Times New Roman"/>
                <a:ea typeface="Calibri"/>
              </a:rPr>
              <a:t>Погашение не более 20 процентов основного долга по займу, полученному на реализацию проекта грантополучателя в сельскохозяйственном потребительском кредитном кооперативе.</a:t>
            </a:r>
            <a:endParaRPr lang="ru-RU" sz="1600" dirty="0" smtClean="0">
              <a:latin typeface="Times New Roman"/>
              <a:ea typeface="Calibri"/>
            </a:endParaRPr>
          </a:p>
          <a:p>
            <a:pPr marL="0" lvl="0" indent="0" algn="just">
              <a:buNone/>
            </a:pPr>
            <a:endParaRPr lang="ru-RU" sz="1600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6660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1779662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Мы вместе !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/>
              <a:t>Поводы для объединения:</a:t>
            </a:r>
            <a:endParaRPr sz="2400" dirty="0"/>
          </a:p>
        </p:txBody>
      </p:sp>
      <p:sp>
        <p:nvSpPr>
          <p:cNvPr id="490" name="Google Shape;490;p32"/>
          <p:cNvSpPr txBox="1">
            <a:spLocks noGrp="1"/>
          </p:cNvSpPr>
          <p:nvPr>
            <p:ph type="subTitle" idx="3"/>
          </p:nvPr>
        </p:nvSpPr>
        <p:spPr>
          <a:xfrm>
            <a:off x="5534500" y="395420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Если кооперация снижает риски </a:t>
            </a:r>
            <a:endParaRPr sz="1600" dirty="0">
              <a:solidFill>
                <a:srgbClr val="666666"/>
              </a:solidFill>
            </a:endParaRPr>
          </a:p>
        </p:txBody>
      </p:sp>
      <p:sp>
        <p:nvSpPr>
          <p:cNvPr id="491" name="Google Shape;491;p32"/>
          <p:cNvSpPr txBox="1">
            <a:spLocks noGrp="1"/>
          </p:cNvSpPr>
          <p:nvPr>
            <p:ph type="subTitle" idx="1"/>
          </p:nvPr>
        </p:nvSpPr>
        <p:spPr>
          <a:xfrm>
            <a:off x="1578600" y="2296975"/>
            <a:ext cx="24173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Если кооперация увеличивает доходы</a:t>
            </a:r>
            <a:endParaRPr dirty="0"/>
          </a:p>
        </p:txBody>
      </p:sp>
      <p:sp>
        <p:nvSpPr>
          <p:cNvPr id="492" name="Google Shape;492;p32"/>
          <p:cNvSpPr txBox="1">
            <a:spLocks noGrp="1"/>
          </p:cNvSpPr>
          <p:nvPr>
            <p:ph type="subTitle" idx="2"/>
          </p:nvPr>
        </p:nvSpPr>
        <p:spPr>
          <a:xfrm>
            <a:off x="1578600" y="3954230"/>
            <a:ext cx="241733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Если кооперация уменьшает расходы</a:t>
            </a:r>
            <a:endParaRPr dirty="0"/>
          </a:p>
        </p:txBody>
      </p:sp>
      <p:sp>
        <p:nvSpPr>
          <p:cNvPr id="493" name="Google Shape;493;p32"/>
          <p:cNvSpPr txBox="1">
            <a:spLocks noGrp="1"/>
          </p:cNvSpPr>
          <p:nvPr>
            <p:ph type="subTitle" idx="4"/>
          </p:nvPr>
        </p:nvSpPr>
        <p:spPr>
          <a:xfrm>
            <a:off x="5534500" y="2296975"/>
            <a:ext cx="27819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Если кооперация позволяет увеличить производство</a:t>
            </a:r>
            <a:endParaRPr dirty="0"/>
          </a:p>
        </p:txBody>
      </p:sp>
      <p:sp>
        <p:nvSpPr>
          <p:cNvPr id="494" name="Google Shape;494;p32"/>
          <p:cNvSpPr txBox="1">
            <a:spLocks noGrp="1"/>
          </p:cNvSpPr>
          <p:nvPr>
            <p:ph type="title" idx="5"/>
          </p:nvPr>
        </p:nvSpPr>
        <p:spPr>
          <a:xfrm>
            <a:off x="796200" y="1633675"/>
            <a:ext cx="707400" cy="12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95" name="Google Shape;495;p32"/>
          <p:cNvSpPr txBox="1">
            <a:spLocks noGrp="1"/>
          </p:cNvSpPr>
          <p:nvPr>
            <p:ph type="title" idx="6"/>
          </p:nvPr>
        </p:nvSpPr>
        <p:spPr>
          <a:xfrm>
            <a:off x="4750950" y="3290775"/>
            <a:ext cx="707400" cy="12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96" name="Google Shape;496;p32"/>
          <p:cNvSpPr txBox="1">
            <a:spLocks noGrp="1"/>
          </p:cNvSpPr>
          <p:nvPr>
            <p:ph type="title" idx="7"/>
          </p:nvPr>
        </p:nvSpPr>
        <p:spPr>
          <a:xfrm>
            <a:off x="796200" y="3290900"/>
            <a:ext cx="707400" cy="12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497" name="Google Shape;497;p32"/>
          <p:cNvSpPr txBox="1">
            <a:spLocks noGrp="1"/>
          </p:cNvSpPr>
          <p:nvPr>
            <p:ph type="title" idx="8"/>
          </p:nvPr>
        </p:nvSpPr>
        <p:spPr>
          <a:xfrm>
            <a:off x="4750950" y="1633575"/>
            <a:ext cx="707400" cy="12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98" name="Google Shape;498;p32"/>
          <p:cNvSpPr txBox="1">
            <a:spLocks noGrp="1"/>
          </p:cNvSpPr>
          <p:nvPr>
            <p:ph type="subTitle" idx="9"/>
          </p:nvPr>
        </p:nvSpPr>
        <p:spPr>
          <a:xfrm>
            <a:off x="15786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Деньги</a:t>
            </a:r>
            <a:endParaRPr dirty="0"/>
          </a:p>
        </p:txBody>
      </p:sp>
      <p:sp>
        <p:nvSpPr>
          <p:cNvPr id="499" name="Google Shape;499;p32"/>
          <p:cNvSpPr txBox="1">
            <a:spLocks noGrp="1"/>
          </p:cNvSpPr>
          <p:nvPr>
            <p:ph type="subTitle" idx="13"/>
          </p:nvPr>
        </p:nvSpPr>
        <p:spPr>
          <a:xfrm>
            <a:off x="1578600" y="3290939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Деньги</a:t>
            </a:r>
            <a:endParaRPr dirty="0"/>
          </a:p>
        </p:txBody>
      </p:sp>
      <p:sp>
        <p:nvSpPr>
          <p:cNvPr id="500" name="Google Shape;500;p32"/>
          <p:cNvSpPr txBox="1">
            <a:spLocks noGrp="1"/>
          </p:cNvSpPr>
          <p:nvPr>
            <p:ph type="subTitle" idx="14"/>
          </p:nvPr>
        </p:nvSpPr>
        <p:spPr>
          <a:xfrm>
            <a:off x="5534500" y="3290901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Деньги</a:t>
            </a:r>
            <a:endParaRPr dirty="0"/>
          </a:p>
        </p:txBody>
      </p:sp>
      <p:sp>
        <p:nvSpPr>
          <p:cNvPr id="501" name="Google Shape;501;p32"/>
          <p:cNvSpPr txBox="1">
            <a:spLocks noGrp="1"/>
          </p:cNvSpPr>
          <p:nvPr>
            <p:ph type="subTitle" idx="15"/>
          </p:nvPr>
        </p:nvSpPr>
        <p:spPr>
          <a:xfrm>
            <a:off x="55345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Деньги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Финансовый анализ</a:t>
            </a:r>
            <a:endParaRPr dirty="0"/>
          </a:p>
        </p:txBody>
      </p:sp>
      <p:sp>
        <p:nvSpPr>
          <p:cNvPr id="507" name="Google Shape;507;p33"/>
          <p:cNvSpPr txBox="1">
            <a:spLocks noGrp="1"/>
          </p:cNvSpPr>
          <p:nvPr>
            <p:ph type="subTitle" idx="1"/>
          </p:nvPr>
        </p:nvSpPr>
        <p:spPr>
          <a:xfrm>
            <a:off x="4211960" y="1131590"/>
            <a:ext cx="3030900" cy="26642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Самый простой способ провести финансовый анализ: использовать форму бизнес</a:t>
            </a:r>
            <a:r>
              <a:rPr lang="en-US" dirty="0" smtClean="0"/>
              <a:t>-</a:t>
            </a:r>
            <a:r>
              <a:rPr lang="ru-RU" dirty="0" smtClean="0"/>
              <a:t>плана, утвержденную Минсельхозом Пензенской области для предоставления грантов.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(Приказ Минсельхоза Пензенской области № 55 от 19.04.2021)</a:t>
            </a:r>
            <a:endParaRPr dirty="0"/>
          </a:p>
        </p:txBody>
      </p:sp>
      <p:sp>
        <p:nvSpPr>
          <p:cNvPr id="508" name="Google Shape;508;p33"/>
          <p:cNvSpPr txBox="1">
            <a:spLocks noGrp="1"/>
          </p:cNvSpPr>
          <p:nvPr>
            <p:ph type="subTitle" idx="2"/>
          </p:nvPr>
        </p:nvSpPr>
        <p:spPr>
          <a:xfrm>
            <a:off x="755576" y="1131590"/>
            <a:ext cx="3030900" cy="3024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Проведение финансового анализа деятельности для фермера – самая </a:t>
            </a:r>
            <a:r>
              <a:rPr lang="ru-RU" smtClean="0"/>
              <a:t>важная работа. </a:t>
            </a: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Всего 2 простых шага: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1 шаг - Необходимо составить реальную картину хозяйства (фактически, как есть сегодня).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2 шаг - Планирование (как будет если…).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4"/>
          <p:cNvSpPr txBox="1">
            <a:spLocks noGrp="1"/>
          </p:cNvSpPr>
          <p:nvPr>
            <p:ph type="subTitle" idx="1"/>
          </p:nvPr>
        </p:nvSpPr>
        <p:spPr>
          <a:xfrm>
            <a:off x="713225" y="1207500"/>
            <a:ext cx="4620900" cy="277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«Если расчеты показывают, что изменения принесут прибыль – их нужно осуществлять!»</a:t>
            </a:r>
            <a:endParaRPr dirty="0"/>
          </a:p>
        </p:txBody>
      </p:sp>
      <p:sp>
        <p:nvSpPr>
          <p:cNvPr id="514" name="Google Shape;514;p34"/>
          <p:cNvSpPr txBox="1">
            <a:spLocks noGrp="1"/>
          </p:cNvSpPr>
          <p:nvPr>
            <p:ph type="title"/>
          </p:nvPr>
        </p:nvSpPr>
        <p:spPr>
          <a:xfrm>
            <a:off x="713225" y="4090900"/>
            <a:ext cx="4620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Если нет – отказаться и забыть.</a:t>
            </a:r>
            <a:endParaRPr dirty="0"/>
          </a:p>
        </p:txBody>
      </p:sp>
      <p:sp>
        <p:nvSpPr>
          <p:cNvPr id="515" name="Google Shape;515;p34"/>
          <p:cNvSpPr/>
          <p:nvPr/>
        </p:nvSpPr>
        <p:spPr>
          <a:xfrm rot="-8100000" flipH="1">
            <a:off x="7675121" y="3741148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6" name="Google Shape;516;p34"/>
          <p:cNvGrpSpPr/>
          <p:nvPr/>
        </p:nvGrpSpPr>
        <p:grpSpPr>
          <a:xfrm>
            <a:off x="5100984" y="-343157"/>
            <a:ext cx="5490816" cy="5475238"/>
            <a:chOff x="5100984" y="-343157"/>
            <a:chExt cx="5490816" cy="5475238"/>
          </a:xfrm>
        </p:grpSpPr>
        <p:sp>
          <p:nvSpPr>
            <p:cNvPr id="517" name="Google Shape;517;p34"/>
            <p:cNvSpPr/>
            <p:nvPr/>
          </p:nvSpPr>
          <p:spPr>
            <a:xfrm rot="10800000">
              <a:off x="5427300" y="-11419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4"/>
            <p:cNvSpPr/>
            <p:nvPr/>
          </p:nvSpPr>
          <p:spPr>
            <a:xfrm rot="-8100410" flipH="1">
              <a:off x="7119560" y="1497006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4"/>
            <p:cNvSpPr/>
            <p:nvPr/>
          </p:nvSpPr>
          <p:spPr>
            <a:xfrm rot="-8100000" flipH="1">
              <a:off x="8492184" y="3183918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4"/>
            <p:cNvSpPr/>
            <p:nvPr/>
          </p:nvSpPr>
          <p:spPr>
            <a:xfrm rot="10800000" flipH="1">
              <a:off x="6015289" y="824156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4"/>
            <p:cNvSpPr/>
            <p:nvPr/>
          </p:nvSpPr>
          <p:spPr>
            <a:xfrm rot="-8100000" flipH="1">
              <a:off x="6720959" y="124118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4"/>
            <p:cNvSpPr/>
            <p:nvPr/>
          </p:nvSpPr>
          <p:spPr>
            <a:xfrm rot="-8100410" flipH="1">
              <a:off x="4955884" y="2382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35"/>
          <p:cNvGrpSpPr/>
          <p:nvPr/>
        </p:nvGrpSpPr>
        <p:grpSpPr>
          <a:xfrm>
            <a:off x="3979500" y="7000"/>
            <a:ext cx="5164500" cy="5143500"/>
            <a:chOff x="3979500" y="7000"/>
            <a:chExt cx="5164500" cy="5143500"/>
          </a:xfrm>
        </p:grpSpPr>
        <p:sp>
          <p:nvSpPr>
            <p:cNvPr id="528" name="Google Shape;528;p35"/>
            <p:cNvSpPr/>
            <p:nvPr/>
          </p:nvSpPr>
          <p:spPr>
            <a:xfrm flipH="1">
              <a:off x="3979500" y="7000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5"/>
            <p:cNvSpPr/>
            <p:nvPr/>
          </p:nvSpPr>
          <p:spPr>
            <a:xfrm rot="-2699590">
              <a:off x="4521184" y="3647078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5"/>
            <p:cNvSpPr/>
            <p:nvPr/>
          </p:nvSpPr>
          <p:spPr>
            <a:xfrm rot="-2699590">
              <a:off x="7184489" y="22450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5"/>
            <p:cNvSpPr/>
            <p:nvPr/>
          </p:nvSpPr>
          <p:spPr>
            <a:xfrm rot="-2699590">
              <a:off x="6716516" y="1166805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5"/>
            <p:cNvSpPr/>
            <p:nvPr/>
          </p:nvSpPr>
          <p:spPr>
            <a:xfrm rot="-2699590">
              <a:off x="5940285" y="3571560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6777914" y="2891181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4" name="Google Shape;534;p35"/>
          <p:cNvSpPr txBox="1">
            <a:spLocks noGrp="1"/>
          </p:cNvSpPr>
          <p:nvPr>
            <p:ph type="title"/>
          </p:nvPr>
        </p:nvSpPr>
        <p:spPr>
          <a:xfrm>
            <a:off x="733574" y="1967892"/>
            <a:ext cx="4126457" cy="13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Субсидии СПоК</a:t>
            </a:r>
            <a:endParaRPr dirty="0"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35" name="Google Shape;535;p35"/>
          <p:cNvSpPr txBox="1">
            <a:spLocks noGrp="1"/>
          </p:cNvSpPr>
          <p:nvPr>
            <p:ph type="subTitle" idx="1"/>
          </p:nvPr>
        </p:nvSpPr>
        <p:spPr>
          <a:xfrm>
            <a:off x="733573" y="3376699"/>
            <a:ext cx="3334371" cy="12318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Возмещение затрат текущего финансового года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Отбор получателей: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запрос предложений</a:t>
            </a:r>
            <a:endParaRPr dirty="0"/>
          </a:p>
        </p:txBody>
      </p:sp>
      <p:sp>
        <p:nvSpPr>
          <p:cNvPr id="536" name="Google Shape;536;p35"/>
          <p:cNvSpPr txBox="1">
            <a:spLocks noGrp="1"/>
          </p:cNvSpPr>
          <p:nvPr>
            <p:ph type="title" idx="2"/>
          </p:nvPr>
        </p:nvSpPr>
        <p:spPr>
          <a:xfrm>
            <a:off x="789425" y="539500"/>
            <a:ext cx="1046700" cy="13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</a:t>
            </a:r>
            <a:endParaRPr dirty="0"/>
          </a:p>
        </p:txBody>
      </p:sp>
      <p:pic>
        <p:nvPicPr>
          <p:cNvPr id="537" name="Google Shape;537;p35"/>
          <p:cNvPicPr preferRelativeResize="0">
            <a:picLocks noGrp="1"/>
          </p:cNvPicPr>
          <p:nvPr>
            <p:ph type="pic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0" y="1055100"/>
            <a:ext cx="3033300" cy="3033300"/>
          </a:xfrm>
          <a:prstGeom prst="ellipse">
            <a:avLst/>
          </a:prstGeom>
        </p:spPr>
      </p:pic>
      <p:grpSp>
        <p:nvGrpSpPr>
          <p:cNvPr id="538" name="Google Shape;538;p35"/>
          <p:cNvGrpSpPr/>
          <p:nvPr/>
        </p:nvGrpSpPr>
        <p:grpSpPr>
          <a:xfrm>
            <a:off x="5405445" y="1044251"/>
            <a:ext cx="3160612" cy="3291131"/>
            <a:chOff x="5405445" y="1044251"/>
            <a:chExt cx="3160612" cy="3291131"/>
          </a:xfrm>
        </p:grpSpPr>
        <p:sp>
          <p:nvSpPr>
            <p:cNvPr id="539" name="Google Shape;539;p35"/>
            <p:cNvSpPr/>
            <p:nvPr/>
          </p:nvSpPr>
          <p:spPr>
            <a:xfrm rot="-2700000">
              <a:off x="7675121" y="1379613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5"/>
            <p:cNvSpPr/>
            <p:nvPr/>
          </p:nvSpPr>
          <p:spPr>
            <a:xfrm rot="-2700000">
              <a:off x="5300209" y="3885044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6"/>
          <p:cNvSpPr/>
          <p:nvPr/>
        </p:nvSpPr>
        <p:spPr>
          <a:xfrm>
            <a:off x="3445575" y="478292"/>
            <a:ext cx="2259300" cy="4425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Кто?</a:t>
            </a:r>
            <a:endParaRPr sz="2000"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716737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СПоК</a:t>
            </a:r>
          </a:p>
        </p:txBody>
      </p:sp>
      <p:sp>
        <p:nvSpPr>
          <p:cNvPr id="549" name="Google Shape;549;p36"/>
          <p:cNvSpPr/>
          <p:nvPr/>
        </p:nvSpPr>
        <p:spPr>
          <a:xfrm>
            <a:off x="6598275" y="1746757"/>
            <a:ext cx="1908300" cy="44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Потребительское общество</a:t>
            </a:r>
            <a:endParaRPr b="1" dirty="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52" name="Google Shape;552;p36"/>
          <p:cNvCxnSpPr/>
          <p:nvPr/>
        </p:nvCxnSpPr>
        <p:spPr>
          <a:xfrm rot="-5400000">
            <a:off x="2683601" y="-156893"/>
            <a:ext cx="823500" cy="2983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3" name="Google Shape;553;p36"/>
          <p:cNvCxnSpPr>
            <a:stCxn id="546" idx="2"/>
          </p:cNvCxnSpPr>
          <p:nvPr/>
        </p:nvCxnSpPr>
        <p:spPr>
          <a:xfrm rot="-5400000" flipH="1">
            <a:off x="5652075" y="-156058"/>
            <a:ext cx="823500" cy="2977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7" name="Google Shape;557;p36"/>
          <p:cNvSpPr txBox="1"/>
          <p:nvPr/>
        </p:nvSpPr>
        <p:spPr>
          <a:xfrm>
            <a:off x="323529" y="2189257"/>
            <a:ext cx="4032448" cy="259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dirty="0" smtClean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 соответствии </a:t>
            </a:r>
            <a:r>
              <a:rPr lang="ru-RU" dirty="0"/>
              <a:t>ФЗ </a:t>
            </a:r>
            <a:r>
              <a:rPr lang="ru-RU" dirty="0" smtClean="0"/>
              <a:t>«О </a:t>
            </a:r>
            <a:r>
              <a:rPr lang="ru-RU" dirty="0"/>
              <a:t>сельскохозяйственной </a:t>
            </a:r>
            <a:r>
              <a:rPr lang="ru-RU" dirty="0" smtClean="0"/>
              <a:t>кооперации» </a:t>
            </a:r>
            <a:r>
              <a:rPr lang="ru-RU" dirty="0"/>
              <a:t>(кроме кредитных), </a:t>
            </a:r>
            <a:r>
              <a:rPr lang="ru-RU" dirty="0" smtClean="0"/>
              <a:t>осуществляющий </a:t>
            </a:r>
            <a:r>
              <a:rPr lang="ru-RU" dirty="0"/>
              <a:t>деятельность по заготовке, хранению, подработке, переработке, сортировке, убою, первичной переработке, охлаждению, подготовке к реализации, транспортировке и реализации сельскохозяйственной продукции, дикорастущих пищевых ресурсов, а также продуктов переработки указанной продукции.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8" name="Google Shape;558;p36"/>
          <p:cNvSpPr txBox="1"/>
          <p:nvPr/>
        </p:nvSpPr>
        <p:spPr>
          <a:xfrm>
            <a:off x="4798838" y="2194858"/>
            <a:ext cx="3816424" cy="2825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</a:pPr>
            <a:r>
              <a:rPr lang="ru-RU" dirty="0" smtClean="0"/>
              <a:t>в </a:t>
            </a:r>
            <a:r>
              <a:rPr lang="ru-RU" dirty="0"/>
              <a:t>соответствии с ФЗ </a:t>
            </a:r>
            <a:r>
              <a:rPr lang="ru-RU" dirty="0" smtClean="0"/>
              <a:t>«О </a:t>
            </a:r>
            <a:r>
              <a:rPr lang="ru-RU" dirty="0"/>
              <a:t>потребительской </a:t>
            </a:r>
            <a:r>
              <a:rPr lang="ru-RU" dirty="0" smtClean="0"/>
              <a:t>кооперации», </a:t>
            </a:r>
            <a:r>
              <a:rPr lang="ru-RU" b="1" dirty="0"/>
              <a:t>70 процентов выручки</a:t>
            </a:r>
            <a:r>
              <a:rPr lang="ru-RU" dirty="0"/>
              <a:t> которого формируется за счет осуществления видов деятельности по заготовке, хранению, переработке и сбыту сельскохозяйственной продукции, дикорастущих пищевых ресурсов, а также продуктов переработки указанной </a:t>
            </a:r>
            <a:r>
              <a:rPr lang="ru-RU" dirty="0" smtClean="0"/>
              <a:t>продукции, осуществляющее деятельность, аналогичную деятельности СПоК</a:t>
            </a:r>
            <a:endParaRPr lang="ru-RU" sz="1200" dirty="0">
              <a:solidFill>
                <a:srgbClr val="09224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lvl="0" algn="just">
              <a:lnSpc>
                <a:spcPct val="115000"/>
              </a:lnSpc>
            </a:pPr>
            <a:endParaRPr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60" name="Google Shape;560;p36"/>
          <p:cNvCxnSpPr/>
          <p:nvPr/>
        </p:nvCxnSpPr>
        <p:spPr>
          <a:xfrm>
            <a:off x="1618959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  <p:cxnSp>
        <p:nvCxnSpPr>
          <p:cNvPr id="561" name="Google Shape;561;p36"/>
          <p:cNvCxnSpPr/>
          <p:nvPr/>
        </p:nvCxnSpPr>
        <p:spPr>
          <a:xfrm>
            <a:off x="7552425" y="2189257"/>
            <a:ext cx="0" cy="94461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lgDash"/>
            <a:round/>
            <a:headEnd type="none" w="med" len="med"/>
            <a:tailEnd type="oval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7"/>
          <p:cNvSpPr/>
          <p:nvPr/>
        </p:nvSpPr>
        <p:spPr>
          <a:xfrm>
            <a:off x="6660232" y="1131590"/>
            <a:ext cx="710100" cy="5139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7"/>
          <p:cNvSpPr/>
          <p:nvPr/>
        </p:nvSpPr>
        <p:spPr>
          <a:xfrm>
            <a:off x="4206973" y="1131590"/>
            <a:ext cx="710100" cy="5139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7"/>
          <p:cNvSpPr/>
          <p:nvPr/>
        </p:nvSpPr>
        <p:spPr>
          <a:xfrm>
            <a:off x="1670225" y="1131590"/>
            <a:ext cx="710100" cy="5139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Требования:</a:t>
            </a:r>
            <a:endParaRPr dirty="0"/>
          </a:p>
        </p:txBody>
      </p:sp>
      <p:sp>
        <p:nvSpPr>
          <p:cNvPr id="571" name="Google Shape;571;p37"/>
          <p:cNvSpPr txBox="1">
            <a:spLocks noGrp="1"/>
          </p:cNvSpPr>
          <p:nvPr>
            <p:ph type="subTitle" idx="1"/>
          </p:nvPr>
        </p:nvSpPr>
        <p:spPr>
          <a:xfrm>
            <a:off x="937625" y="1851670"/>
            <a:ext cx="2175300" cy="20162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Регистрация на сельской территории или территории сельской агломерации Пензенской области</a:t>
            </a:r>
            <a:endParaRPr dirty="0"/>
          </a:p>
        </p:txBody>
      </p:sp>
      <p:sp>
        <p:nvSpPr>
          <p:cNvPr id="572" name="Google Shape;572;p37"/>
          <p:cNvSpPr txBox="1">
            <a:spLocks noGrp="1"/>
          </p:cNvSpPr>
          <p:nvPr>
            <p:ph type="subTitle" idx="2"/>
          </p:nvPr>
        </p:nvSpPr>
        <p:spPr>
          <a:xfrm>
            <a:off x="3474373" y="1923678"/>
            <a:ext cx="2175300" cy="18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Члены, из числа сельскохозяйственных товаропроизводителей относятся к Микро или Малым предприятиям</a:t>
            </a:r>
            <a:endParaRPr dirty="0"/>
          </a:p>
        </p:txBody>
      </p:sp>
      <p:sp>
        <p:nvSpPr>
          <p:cNvPr id="573" name="Google Shape;573;p37"/>
          <p:cNvSpPr txBox="1">
            <a:spLocks noGrp="1"/>
          </p:cNvSpPr>
          <p:nvPr>
            <p:ph type="subTitle" idx="3"/>
          </p:nvPr>
        </p:nvSpPr>
        <p:spPr>
          <a:xfrm>
            <a:off x="5927632" y="1995686"/>
            <a:ext cx="2175300" cy="17281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5 граждан РФ или 3 сельскохозяйственных товаропроизводителя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(кроме ассоциированных членов)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1847750" y="1234651"/>
            <a:ext cx="35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384498" y="1219263"/>
            <a:ext cx="35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7757" y="1234651"/>
            <a:ext cx="35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683568" y="195486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Направление 1:</a:t>
            </a:r>
            <a:endParaRPr dirty="0"/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683568" y="843558"/>
            <a:ext cx="6912768" cy="38884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ru-RU" dirty="0"/>
              <a:t>П</a:t>
            </a:r>
            <a:r>
              <a:rPr lang="ru-RU" dirty="0" smtClean="0"/>
              <a:t>риобретение </a:t>
            </a:r>
            <a:r>
              <a:rPr lang="ru-RU" dirty="0"/>
              <a:t>имущества в целях последующей передачи (реализации) приобретенного имущества в собственность членов (кроме ассоциированных </a:t>
            </a:r>
            <a:r>
              <a:rPr lang="ru-RU" dirty="0" smtClean="0"/>
              <a:t>членов).</a:t>
            </a:r>
            <a:r>
              <a:rPr lang="en" dirty="0" smtClean="0"/>
              <a:t> 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Максимальная сумма субсидии – 3 млн. рублей.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ru-RU" dirty="0" smtClean="0"/>
              <a:t>Не более 50 % затрат</a:t>
            </a:r>
            <a:endParaRPr dirty="0"/>
          </a:p>
          <a:p>
            <a:pPr marL="0" lvl="0" indent="0">
              <a:spcBef>
                <a:spcPts val="1000"/>
              </a:spcBef>
              <a:buNone/>
            </a:pPr>
            <a:r>
              <a:rPr lang="ru-RU" dirty="0" smtClean="0"/>
              <a:t>Можно приобретать:</a:t>
            </a:r>
          </a:p>
          <a:p>
            <a:pPr marL="0" lvl="0" indent="0" algn="just">
              <a:spcBef>
                <a:spcPts val="1000"/>
              </a:spcBef>
              <a:buNone/>
            </a:pPr>
            <a:r>
              <a:rPr lang="ru-RU" dirty="0" smtClean="0"/>
              <a:t>Сельскохозяйственных </a:t>
            </a:r>
            <a:r>
              <a:rPr lang="ru-RU" dirty="0"/>
              <a:t>животных (за исключением свиней) и птицу, рыбопосадочный материал, специализированный инвентарь, материалы, оборудование, средства автоматизации, включая поливальные системы и оборудование для полива с/х культур, конструкции для возведения мини-теплиц до 1 га., посадочный материал многолетних насаждений (в </a:t>
            </a:r>
            <a:r>
              <a:rPr lang="ru-RU" dirty="0" err="1"/>
              <a:t>т.ч</a:t>
            </a:r>
            <a:r>
              <a:rPr lang="ru-RU" dirty="0"/>
              <a:t>. виноградных и земляники), племенная продукция (за исключением племенной продукции свиней). Перечень </a:t>
            </a:r>
            <a:r>
              <a:rPr lang="ru-RU" dirty="0" smtClean="0"/>
              <a:t>имущества утвержден Минсельхозом Российской Федерации.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800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Administration School Center by Slidesgo">
  <a:themeElements>
    <a:clrScheme name="Simple Light">
      <a:dk1>
        <a:srgbClr val="092241"/>
      </a:dk1>
      <a:lt1>
        <a:srgbClr val="F8F8F8"/>
      </a:lt1>
      <a:dk2>
        <a:srgbClr val="B7B7B7"/>
      </a:dk2>
      <a:lt2>
        <a:srgbClr val="6194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922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1282</Words>
  <Application>Microsoft Office PowerPoint</Application>
  <PresentationFormat>Экран (16:9)</PresentationFormat>
  <Paragraphs>165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Archivo</vt:lpstr>
      <vt:lpstr>Archivo Black</vt:lpstr>
      <vt:lpstr>Arial</vt:lpstr>
      <vt:lpstr>Calibri</vt:lpstr>
      <vt:lpstr>DM Sans</vt:lpstr>
      <vt:lpstr>Lato</vt:lpstr>
      <vt:lpstr>Manrope</vt:lpstr>
      <vt:lpstr>Montserrat</vt:lpstr>
      <vt:lpstr>Proxima Nova</vt:lpstr>
      <vt:lpstr>Proxima Nova Semibold</vt:lpstr>
      <vt:lpstr>Times New Roman</vt:lpstr>
      <vt:lpstr>Business Administration School Center by Slidesgo</vt:lpstr>
      <vt:lpstr>Slidesgo Final Pages</vt:lpstr>
      <vt:lpstr>Сельскохозяйственная потребительская кооперация:  преимущества и государственная поддержка</vt:lpstr>
      <vt:lpstr>Главное слово кооперации: «Вместе»!</vt:lpstr>
      <vt:lpstr>Поводы для объединения:</vt:lpstr>
      <vt:lpstr>Финансовый анализ</vt:lpstr>
      <vt:lpstr>Если нет – отказаться и забыть.</vt:lpstr>
      <vt:lpstr>Субсидии СПоК</vt:lpstr>
      <vt:lpstr>Презентация PowerPoint</vt:lpstr>
      <vt:lpstr>Требования:</vt:lpstr>
      <vt:lpstr>Направление 1:</vt:lpstr>
      <vt:lpstr>Направление 2:</vt:lpstr>
      <vt:lpstr>Направление 3:</vt:lpstr>
      <vt:lpstr>Направление 4:</vt:lpstr>
      <vt:lpstr>Грант СПоК</vt:lpstr>
      <vt:lpstr>Презентация PowerPoint</vt:lpstr>
      <vt:lpstr>Презентация PowerPoint</vt:lpstr>
      <vt:lpstr>Требования:</vt:lpstr>
      <vt:lpstr>Презентация PowerPoint</vt:lpstr>
      <vt:lpstr>Направления:</vt:lpstr>
      <vt:lpstr>Направления:</vt:lpstr>
      <vt:lpstr>Направления: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Administration School Center</dc:title>
  <dc:creator>User</dc:creator>
  <cp:lastModifiedBy>BUH-2</cp:lastModifiedBy>
  <cp:revision>89</cp:revision>
  <cp:lastPrinted>2024-02-06T13:31:38Z</cp:lastPrinted>
  <dcterms:modified xsi:type="dcterms:W3CDTF">2024-04-12T11:00:14Z</dcterms:modified>
</cp:coreProperties>
</file>