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docProps/custom.xml" ContentType="application/vnd.openxmlformats-officedocument.custom-propertie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9"/>
  </p:notesMasterIdLst>
  <p:sldIdLst>
    <p:sldId id="311" r:id="rId2"/>
    <p:sldId id="353" r:id="rId3"/>
    <p:sldId id="371" r:id="rId4"/>
    <p:sldId id="381" r:id="rId5"/>
    <p:sldId id="404" r:id="rId6"/>
    <p:sldId id="376" r:id="rId7"/>
    <p:sldId id="377" r:id="rId8"/>
    <p:sldId id="378" r:id="rId9"/>
    <p:sldId id="379" r:id="rId10"/>
    <p:sldId id="382" r:id="rId11"/>
    <p:sldId id="383" r:id="rId12"/>
    <p:sldId id="384" r:id="rId13"/>
    <p:sldId id="408" r:id="rId14"/>
    <p:sldId id="406" r:id="rId15"/>
    <p:sldId id="387" r:id="rId16"/>
    <p:sldId id="388" r:id="rId17"/>
    <p:sldId id="407" r:id="rId18"/>
  </p:sldIdLst>
  <p:sldSz cx="9144000" cy="6858000" type="screen4x3"/>
  <p:notesSz cx="6761163" cy="9942513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</p:showPr>
  <p:clrMru>
    <a:srgbClr val="990000"/>
    <a:srgbClr val="CC0066"/>
    <a:srgbClr val="FF9900"/>
    <a:srgbClr val="980251"/>
    <a:srgbClr val="2A5A7E"/>
    <a:srgbClr val="326A94"/>
    <a:srgbClr val="FFCCCC"/>
    <a:srgbClr val="ABC3DF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vertBarState="maximized">
    <p:restoredLeft sz="16876" autoAdjust="0"/>
    <p:restoredTop sz="94628" autoAdjust="0"/>
  </p:normalViewPr>
  <p:slideViewPr>
    <p:cSldViewPr>
      <p:cViewPr>
        <p:scale>
          <a:sx n="75" d="100"/>
          <a:sy n="75" d="100"/>
        </p:scale>
        <p:origin x="-660" y="-48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80" d="100"/>
          <a:sy n="80" d="100"/>
        </p:scale>
        <p:origin x="-1974" y="-90"/>
      </p:cViewPr>
      <p:guideLst>
        <p:guide orient="horz" pos="3132"/>
        <p:guide pos="213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30525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29050" y="0"/>
            <a:ext cx="2930525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E5363303-E618-414B-AD53-D32CEA9223EB}" type="datetimeFigureOut">
              <a:rPr lang="ru-RU"/>
              <a:pPr>
                <a:defRPr/>
              </a:pPr>
              <a:t>23.10.2015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895350" y="746125"/>
            <a:ext cx="4970463" cy="37290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 smtClean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6275" y="4722813"/>
            <a:ext cx="5408613" cy="44735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44038"/>
            <a:ext cx="2930525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29050" y="9444038"/>
            <a:ext cx="2930525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3C274B70-7EF0-4340-895B-09ADF380AEA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3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194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68AF523D-7990-4BCB-A5A4-849FEE8EFE92}" type="slidenum">
              <a:rPr lang="ru-RU" smtClean="0"/>
              <a:pPr>
                <a:defRPr/>
              </a:pPr>
              <a:t>2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jpeg"/><Relationship Id="rId4" Type="http://schemas.openxmlformats.org/officeDocument/2006/relationships/hyperlink" Target="http://www.yarregion.ru/SiteAssets/About/symbol_reg/jrsl-o-clr-CR.jpg" TargetMode="Externa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1000100" y="1820206"/>
            <a:ext cx="7215238" cy="1828800"/>
          </a:xfrm>
        </p:spPr>
        <p:txBody>
          <a:bodyPr lIns="45720" rIns="45720" bIns="45720"/>
          <a:lstStyle>
            <a:lvl1pPr algn="ctr">
              <a:defRPr sz="6000" b="0">
                <a:solidFill>
                  <a:srgbClr val="990000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</a:defRPr>
            </a:lvl1pPr>
            <a:extLst/>
          </a:lstStyle>
          <a:p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Правительство 1">
    <p:bg>
      <p:bgPr>
        <a:blipFill dpi="0" rotWithShape="1">
          <a:blip r:embed="rId2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11" descr="u1204_1484_green_3d_abstract - черно-белый светлый.jpg"/>
          <p:cNvPicPr>
            <a:picLocks noChangeAspect="1"/>
          </p:cNvPicPr>
          <p:nvPr userDrawn="1"/>
        </p:nvPicPr>
        <p:blipFill>
          <a:blip r:embed="rId3" cstate="print"/>
          <a:srcRect l="19275" t="66800" r="8244" b="16400"/>
          <a:stretch>
            <a:fillRect/>
          </a:stretch>
        </p:blipFill>
        <p:spPr>
          <a:xfrm>
            <a:off x="2376420" y="-171400"/>
            <a:ext cx="6624736" cy="1152128"/>
          </a:xfrm>
          <a:prstGeom prst="roundRect">
            <a:avLst/>
          </a:prstGeom>
          <a:ln w="3175">
            <a:solidFill>
              <a:schemeClr val="bg1">
                <a:lumMod val="50000"/>
              </a:schemeClr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4" name="Скругленный прямоугольник 1"/>
          <p:cNvSpPr/>
          <p:nvPr/>
        </p:nvSpPr>
        <p:spPr>
          <a:xfrm>
            <a:off x="142875" y="1071563"/>
            <a:ext cx="8858250" cy="5429250"/>
          </a:xfrm>
          <a:prstGeom prst="roundRect">
            <a:avLst>
              <a:gd name="adj" fmla="val 2081"/>
            </a:avLst>
          </a:prstGeom>
          <a:solidFill>
            <a:schemeClr val="bg1"/>
          </a:solidFill>
          <a:ln w="6350">
            <a:solidFill>
              <a:schemeClr val="bg1">
                <a:lumMod val="50000"/>
              </a:schemeClr>
            </a:solidFill>
          </a:ln>
          <a:effectLst>
            <a:outerShdw blurRad="50800" dist="38100" dir="5400000" sx="101000" sy="101000" algn="t" rotWithShape="0">
              <a:schemeClr val="tx1">
                <a:lumMod val="75000"/>
                <a:lumOff val="2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dirty="0"/>
          </a:p>
        </p:txBody>
      </p:sp>
      <p:sp>
        <p:nvSpPr>
          <p:cNvPr id="5" name="TextBox 6"/>
          <p:cNvSpPr txBox="1">
            <a:spLocks noChangeArrowheads="1"/>
          </p:cNvSpPr>
          <p:nvPr userDrawn="1"/>
        </p:nvSpPr>
        <p:spPr bwMode="auto">
          <a:xfrm>
            <a:off x="696913" y="549275"/>
            <a:ext cx="171450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ru-RU" sz="900" b="1" spc="60" dirty="0">
                <a:solidFill>
                  <a:srgbClr val="980251"/>
                </a:solidFill>
                <a:latin typeface="+mj-lt"/>
                <a:cs typeface="Arial" charset="0"/>
              </a:rPr>
              <a:t>Правительство</a:t>
            </a:r>
          </a:p>
          <a:p>
            <a:pPr>
              <a:defRPr/>
            </a:pPr>
            <a:r>
              <a:rPr lang="ru-RU" sz="900" b="1" spc="60" dirty="0">
                <a:solidFill>
                  <a:srgbClr val="980251"/>
                </a:solidFill>
                <a:latin typeface="+mj-lt"/>
                <a:cs typeface="Arial" charset="0"/>
              </a:rPr>
              <a:t>Ярославской области</a:t>
            </a:r>
          </a:p>
        </p:txBody>
      </p:sp>
      <p:pic>
        <p:nvPicPr>
          <p:cNvPr id="6" name="Picture 2" descr="jrsl-o-clr-CR1.jpg">
            <a:hlinkClick r:id="rId4"/>
          </p:cNvPr>
          <p:cNvPicPr>
            <a:picLocks noChangeAspect="1" noChangeArrowheads="1"/>
          </p:cNvPicPr>
          <p:nvPr userDrawn="1"/>
        </p:nvPicPr>
        <p:blipFill>
          <a:blip r:embed="rId5"/>
          <a:srcRect/>
          <a:stretch>
            <a:fillRect/>
          </a:stretch>
        </p:blipFill>
        <p:spPr bwMode="auto">
          <a:xfrm>
            <a:off x="250825" y="117475"/>
            <a:ext cx="484188" cy="86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Заголовок 12"/>
          <p:cNvSpPr>
            <a:spLocks noGrp="1"/>
          </p:cNvSpPr>
          <p:nvPr>
            <p:ph type="title"/>
          </p:nvPr>
        </p:nvSpPr>
        <p:spPr>
          <a:xfrm>
            <a:off x="2521156" y="80728"/>
            <a:ext cx="6480000" cy="900000"/>
          </a:xfrm>
        </p:spPr>
        <p:txBody>
          <a:bodyPr anchor="t"/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lang="ru-RU" sz="2500" b="1" kern="1200" cap="none" dirty="0">
                <a:solidFill>
                  <a:srgbClr val="990000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0E8879-8DF1-472F-B5AC-CBAC3ABE212A}" type="datetimeFigureOut">
              <a:rPr lang="ru-RU"/>
              <a:pPr>
                <a:defRPr/>
              </a:pPr>
              <a:t>23.10.2015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E8AE5D-7BB3-4589-9FF0-FF27996187C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jpeg"/><Relationship Id="rId5" Type="http://schemas.openxmlformats.org/officeDocument/2006/relationships/image" Target="../media/image2.jpeg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5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Скругленный прямоугольник 9"/>
          <p:cNvSpPr/>
          <p:nvPr userDrawn="1"/>
        </p:nvSpPr>
        <p:spPr>
          <a:xfrm>
            <a:off x="323850" y="333375"/>
            <a:ext cx="8496300" cy="6191250"/>
          </a:xfrm>
          <a:prstGeom prst="roundRect">
            <a:avLst>
              <a:gd name="adj" fmla="val 2791"/>
            </a:avLst>
          </a:prstGeom>
          <a:solidFill>
            <a:schemeClr val="bg1"/>
          </a:solidFill>
          <a:ln w="6350">
            <a:solidFill>
              <a:schemeClr val="bg1">
                <a:lumMod val="50000"/>
              </a:schemeClr>
            </a:solidFill>
          </a:ln>
          <a:effectLst>
            <a:outerShdw blurRad="50800" dist="38100" dir="5400000" sx="101000" sy="101000" algn="t" rotWithShape="0">
              <a:schemeClr val="tx1">
                <a:lumMod val="75000"/>
                <a:lumOff val="2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pic>
        <p:nvPicPr>
          <p:cNvPr id="11" name="Рисунок 10" descr="u1204_1484_green_3d_abstract - черно-белый светлый.jpg"/>
          <p:cNvPicPr>
            <a:picLocks noChangeAspect="1"/>
          </p:cNvPicPr>
          <p:nvPr userDrawn="1"/>
        </p:nvPicPr>
        <p:blipFill>
          <a:blip r:embed="rId6" cstate="print"/>
          <a:srcRect l="8836" t="9317" r="6305" b="14300"/>
          <a:stretch>
            <a:fillRect/>
          </a:stretch>
        </p:blipFill>
        <p:spPr>
          <a:xfrm>
            <a:off x="539552" y="476672"/>
            <a:ext cx="8064896" cy="5400600"/>
          </a:xfrm>
          <a:prstGeom prst="roundRect">
            <a:avLst>
              <a:gd name="adj" fmla="val 2795"/>
            </a:avLst>
          </a:prstGeom>
          <a:ln>
            <a:solidFill>
              <a:schemeClr val="bg1">
                <a:lumMod val="50000"/>
              </a:schemeClr>
            </a:solidFill>
          </a:ln>
        </p:spPr>
      </p:pic>
      <p:sp>
        <p:nvSpPr>
          <p:cNvPr id="13" name="Заголовок 12"/>
          <p:cNvSpPr>
            <a:spLocks noGrp="1"/>
          </p:cNvSpPr>
          <p:nvPr>
            <p:ph type="title"/>
          </p:nvPr>
        </p:nvSpPr>
        <p:spPr>
          <a:xfrm>
            <a:off x="503238" y="4986338"/>
            <a:ext cx="8183562" cy="1050925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lang="ru-RU" dirty="0" smtClean="0"/>
              <a:t>Образец заголовка</a:t>
            </a:r>
            <a:endParaRPr lang="en-US" dirty="0"/>
          </a:p>
        </p:txBody>
      </p:sp>
      <p:sp>
        <p:nvSpPr>
          <p:cNvPr id="1029" name="Текст 3"/>
          <p:cNvSpPr>
            <a:spLocks noGrp="1"/>
          </p:cNvSpPr>
          <p:nvPr>
            <p:ph type="body" idx="1"/>
          </p:nvPr>
        </p:nvSpPr>
        <p:spPr bwMode="auto">
          <a:xfrm>
            <a:off x="503238" y="530225"/>
            <a:ext cx="8183562" cy="418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182880" tIns="9144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25" name="Дата 24"/>
          <p:cNvSpPr>
            <a:spLocks noGrp="1"/>
          </p:cNvSpPr>
          <p:nvPr>
            <p:ph type="dt" sz="half" idx="2"/>
          </p:nvPr>
        </p:nvSpPr>
        <p:spPr>
          <a:xfrm>
            <a:off x="3776663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3"/>
          </p:nvPr>
        </p:nvSpPr>
        <p:spPr>
          <a:xfrm>
            <a:off x="6062663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348663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pPr>
              <a:defRPr/>
            </a:pPr>
            <a:fld id="{6553CC74-C8C4-4662-A32D-059E164DF0FE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 kern="1200">
          <a:solidFill>
            <a:srgbClr val="990000"/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>
          <a:solidFill>
            <a:srgbClr val="990000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>
          <a:solidFill>
            <a:srgbClr val="990000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>
          <a:solidFill>
            <a:srgbClr val="990000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>
          <a:solidFill>
            <a:srgbClr val="990000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 b="1">
          <a:solidFill>
            <a:srgbClr val="FF8D3E"/>
          </a:solidFill>
          <a:latin typeface="Verdana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 b="1">
          <a:solidFill>
            <a:srgbClr val="FF8D3E"/>
          </a:solidFill>
          <a:latin typeface="Verdana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 b="1">
          <a:solidFill>
            <a:srgbClr val="FF8D3E"/>
          </a:solidFill>
          <a:latin typeface="Verdana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 b="1">
          <a:solidFill>
            <a:srgbClr val="FF8D3E"/>
          </a:solidFill>
          <a:latin typeface="Verdana" pitchFamily="34" charset="0"/>
        </a:defRPr>
      </a:lvl9pPr>
      <a:extLst/>
    </p:titleStyle>
    <p:bodyStyle>
      <a:lvl1pPr marL="265113" indent="-265113" algn="l" rtl="0" eaLnBrk="0" fontAlgn="base" hangingPunct="0">
        <a:spcBef>
          <a:spcPts val="25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"/>
        <a:defRPr sz="2800" kern="1200">
          <a:solidFill>
            <a:schemeClr val="tx1"/>
          </a:solidFill>
          <a:latin typeface="+mj-lt"/>
          <a:ea typeface="+mn-ea"/>
          <a:cs typeface="+mn-cs"/>
        </a:defRPr>
      </a:lvl1pPr>
      <a:lvl2pPr marL="547688" indent="-200025" algn="l" rtl="0" eaLnBrk="0" fontAlgn="base" hangingPunct="0">
        <a:spcBef>
          <a:spcPts val="250"/>
        </a:spcBef>
        <a:spcAft>
          <a:spcPct val="0"/>
        </a:spcAft>
        <a:buClr>
          <a:schemeClr val="accent1"/>
        </a:buClr>
        <a:buSzPct val="100000"/>
        <a:buFont typeface="Verdana" pitchFamily="34" charset="0"/>
        <a:buChar char="◦"/>
        <a:defRPr sz="2400" kern="1200">
          <a:solidFill>
            <a:schemeClr val="tx1"/>
          </a:solidFill>
          <a:latin typeface="+mj-lt"/>
          <a:ea typeface="+mn-ea"/>
          <a:cs typeface="+mn-cs"/>
        </a:defRPr>
      </a:lvl2pPr>
      <a:lvl3pPr marL="785813" indent="-182563" algn="l" rtl="0" eaLnBrk="0" fontAlgn="base" hangingPunct="0">
        <a:spcBef>
          <a:spcPts val="250"/>
        </a:spcBef>
        <a:spcAft>
          <a:spcPct val="0"/>
        </a:spcAft>
        <a:buClr>
          <a:srgbClr val="ED3742"/>
        </a:buClr>
        <a:buSzPct val="100000"/>
        <a:buFont typeface="Wingdings 2" pitchFamily="18" charset="2"/>
        <a:buChar char=""/>
        <a:defRPr sz="2200" kern="1200">
          <a:solidFill>
            <a:schemeClr val="tx1"/>
          </a:solidFill>
          <a:latin typeface="+mj-lt"/>
          <a:ea typeface="+mn-ea"/>
          <a:cs typeface="+mn-cs"/>
        </a:defRPr>
      </a:lvl3pPr>
      <a:lvl4pPr marL="1023938" indent="-182563" algn="l" rtl="0" eaLnBrk="0" fontAlgn="base" hangingPunct="0">
        <a:spcBef>
          <a:spcPts val="225"/>
        </a:spcBef>
        <a:spcAft>
          <a:spcPct val="0"/>
        </a:spcAft>
        <a:buClr>
          <a:srgbClr val="ED3742"/>
        </a:buClr>
        <a:buSzPct val="112000"/>
        <a:buFont typeface="Verdana" pitchFamily="34" charset="0"/>
        <a:buChar char="◦"/>
        <a:defRPr sz="1900" kern="1200">
          <a:solidFill>
            <a:schemeClr val="tx1"/>
          </a:solidFill>
          <a:latin typeface="+mj-lt"/>
          <a:ea typeface="+mn-ea"/>
          <a:cs typeface="+mn-cs"/>
        </a:defRPr>
      </a:lvl4pPr>
      <a:lvl5pPr marL="1279525" indent="-182563" algn="l" rtl="0" eaLnBrk="0" fontAlgn="base" hangingPunct="0">
        <a:spcBef>
          <a:spcPts val="250"/>
        </a:spcBef>
        <a:spcAft>
          <a:spcPct val="0"/>
        </a:spcAft>
        <a:buClr>
          <a:srgbClr val="4A85BF"/>
        </a:buClr>
        <a:buSzPct val="100000"/>
        <a:buFont typeface="Wingdings 2" pitchFamily="18" charset="2"/>
        <a:buChar char=""/>
        <a:defRPr sz="2000" kern="1200">
          <a:solidFill>
            <a:schemeClr val="tx1"/>
          </a:solidFill>
          <a:latin typeface="+mj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00125" y="981075"/>
            <a:ext cx="7215188" cy="4679950"/>
          </a:xfrm>
        </p:spPr>
        <p:txBody>
          <a:bodyPr anchor="ctr">
            <a:noAutofit/>
          </a:bodyPr>
          <a:lstStyle/>
          <a:p>
            <a:pPr eaLnBrk="1" hangingPunct="1">
              <a:defRPr/>
            </a:pPr>
            <a:r>
              <a:rPr lang="ru-RU" sz="3600" b="1" dirty="0" smtClean="0">
                <a:effectLst/>
              </a:rPr>
              <a:t> </a:t>
            </a:r>
            <a:r>
              <a:rPr lang="ru-RU" sz="4000" b="1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ПРАКТИКА УСТАНОВЛЕНИЯ ИСПЫТАНИЯ ПРИ ЗАКЛЮЧЕНИИ ТРУДОВОГО ДОГОВОРА С МУНИЦИПАЛЬНЫМ СЛУЖАЩИМ</a:t>
            </a:r>
            <a:endParaRPr lang="ru-RU" sz="4000" b="1" i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250825" y="115888"/>
            <a:ext cx="2017713" cy="86518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7170" name="TextBox 2"/>
          <p:cNvSpPr txBox="1">
            <a:spLocks noChangeArrowheads="1"/>
          </p:cNvSpPr>
          <p:nvPr/>
        </p:nvSpPr>
        <p:spPr bwMode="auto">
          <a:xfrm>
            <a:off x="2484438" y="0"/>
            <a:ext cx="6264275" cy="519113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100000">
                <a:srgbClr val="990000"/>
              </a:gs>
            </a:gsLst>
            <a:path path="shape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800" b="1"/>
              <a:t>Правовая база</a:t>
            </a:r>
          </a:p>
        </p:txBody>
      </p:sp>
      <p:sp>
        <p:nvSpPr>
          <p:cNvPr id="7171" name="TextBox 3"/>
          <p:cNvSpPr txBox="1">
            <a:spLocks noChangeArrowheads="1"/>
          </p:cNvSpPr>
          <p:nvPr/>
        </p:nvSpPr>
        <p:spPr bwMode="auto">
          <a:xfrm>
            <a:off x="250825" y="1268413"/>
            <a:ext cx="8642350" cy="3930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lnSpc>
                <a:spcPct val="140000"/>
              </a:lnSpc>
            </a:pPr>
            <a:r>
              <a:rPr lang="ru-RU" sz="3000" b="1"/>
              <a:t>- Трудовой кодекс РФ;</a:t>
            </a:r>
          </a:p>
          <a:p>
            <a:pPr algn="just">
              <a:lnSpc>
                <a:spcPct val="140000"/>
              </a:lnSpc>
            </a:pPr>
            <a:r>
              <a:rPr lang="ru-RU" sz="3000" b="1"/>
              <a:t>- правовой акт органа местного самоуправления об утверждении Положения о порядке прохождения испытания при заключении трудового договора с муниципальным служащим 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7" name="Прямоугольник 2"/>
          <p:cNvSpPr>
            <a:spLocks noChangeArrowheads="1"/>
          </p:cNvSpPr>
          <p:nvPr/>
        </p:nvSpPr>
        <p:spPr bwMode="auto">
          <a:xfrm>
            <a:off x="611188" y="1628775"/>
            <a:ext cx="7993062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ru-RU" sz="2800"/>
              <a:t> 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250825" y="115888"/>
            <a:ext cx="2017713" cy="86518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9219" name="Заголовок 3"/>
          <p:cNvSpPr>
            <a:spLocks noGrp="1"/>
          </p:cNvSpPr>
          <p:nvPr>
            <p:ph type="title"/>
          </p:nvPr>
        </p:nvSpPr>
        <p:spPr bwMode="auto">
          <a:xfrm>
            <a:off x="2627313" y="115888"/>
            <a:ext cx="6337300" cy="649287"/>
          </a:xfrm>
          <a:gradFill rotWithShape="1">
            <a:gsLst>
              <a:gs pos="0">
                <a:schemeClr val="bg1"/>
              </a:gs>
              <a:gs pos="100000">
                <a:srgbClr val="990000"/>
              </a:gs>
            </a:gsLst>
            <a:path path="shape">
              <a:fillToRect l="50000" t="50000" r="50000" b="50000"/>
            </a:path>
          </a:gradFill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sz="2800" smtClean="0">
                <a:solidFill>
                  <a:schemeClr val="tx1"/>
                </a:solidFill>
              </a:rPr>
              <a:t>Цель установления испытания</a:t>
            </a:r>
          </a:p>
        </p:txBody>
      </p:sp>
      <p:graphicFrame>
        <p:nvGraphicFramePr>
          <p:cNvPr id="9231" name="Group 15"/>
          <p:cNvGraphicFramePr>
            <a:graphicFrameLocks noGrp="1"/>
          </p:cNvGraphicFramePr>
          <p:nvPr/>
        </p:nvGraphicFramePr>
        <p:xfrm>
          <a:off x="250825" y="981075"/>
          <a:ext cx="8713788" cy="5619750"/>
        </p:xfrm>
        <a:graphic>
          <a:graphicData uri="http://schemas.openxmlformats.org/drawingml/2006/table">
            <a:tbl>
              <a:tblPr/>
              <a:tblGrid>
                <a:gridCol w="8713788"/>
              </a:tblGrid>
              <a:tr h="4651375">
                <a:tc>
                  <a:txBody>
                    <a:bodyPr/>
                    <a:lstStyle/>
                    <a:p>
                      <a:pPr marL="0" marR="0" lvl="0" indent="449263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Оценка деловых (профессиональных) качеств муниципального служащего в процессе выполнения трудовой функции.</a:t>
                      </a:r>
                    </a:p>
                    <a:p>
                      <a:pPr marL="0" marR="0" lvl="0" indent="449263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«Деловые качества способность  выполнять определенную трудовую функцию с учетом имеющихся у работника профессионально-квалификационных (например, наличие определенной специальности, квалификации и пр.) и личностных качеств. Последняя группа относится к оценочной категории. Требование к деловым качествам должно определяться исходя из характера предстоящей деятельности. Поэтому в числе таких требований может оказаться наличие определенного уровня образования, опыта работы по данной специальности, определенных знаний персонального компьютера, коммуникабельность, грамотность и культура письменной (устной) речи </a:t>
                      </a:r>
                      <a:r>
                        <a:rPr kumimoji="0" lang="ru-RU" sz="2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(п. 10 Постановления Пленума ВС РФ от 17.03.2004 №2 «О применении судами Российской Федерации Трудового кодекса Российской Федерации»)».</a:t>
                      </a:r>
                      <a:endParaRPr kumimoji="0" lang="ru-RU" sz="21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FFFFFF"/>
                        </a:gs>
                        <a:gs pos="100000">
                          <a:srgbClr val="FFCCCC"/>
                        </a:gs>
                      </a:gsLst>
                      <a:path path="shape">
                        <a:fillToRect l="50000" t="50000" r="50000" b="50000"/>
                      </a:path>
                    </a:gradFill>
                  </a:tcPr>
                </a:tc>
              </a:tr>
              <a:tr h="533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FFFFFF"/>
                        </a:gs>
                        <a:gs pos="100000">
                          <a:srgbClr val="FFCCCC"/>
                        </a:gs>
                      </a:gsLst>
                      <a:path path="shape">
                        <a:fillToRect l="50000" t="50000" r="50000" b="50000"/>
                      </a:path>
                    </a:gra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1" name="Прямоугольник 2"/>
          <p:cNvSpPr>
            <a:spLocks noChangeArrowheads="1"/>
          </p:cNvSpPr>
          <p:nvPr/>
        </p:nvSpPr>
        <p:spPr bwMode="auto">
          <a:xfrm>
            <a:off x="611188" y="1628775"/>
            <a:ext cx="7993062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ru-RU" sz="2800"/>
              <a:t> 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250825" y="115888"/>
            <a:ext cx="2017713" cy="86518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0243" name="Заголовок 3"/>
          <p:cNvSpPr>
            <a:spLocks noGrp="1"/>
          </p:cNvSpPr>
          <p:nvPr>
            <p:ph type="title"/>
          </p:nvPr>
        </p:nvSpPr>
        <p:spPr bwMode="auto">
          <a:xfrm>
            <a:off x="2411413" y="-100013"/>
            <a:ext cx="6553200" cy="649288"/>
          </a:xfrm>
          <a:gradFill rotWithShape="1">
            <a:gsLst>
              <a:gs pos="0">
                <a:schemeClr val="bg1"/>
              </a:gs>
              <a:gs pos="100000">
                <a:srgbClr val="990000"/>
              </a:gs>
            </a:gsLst>
            <a:path path="shape">
              <a:fillToRect l="50000" t="50000" r="50000" b="50000"/>
            </a:path>
          </a:gradFill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sz="280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Основания для назначения испытания</a:t>
            </a:r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/>
        </p:nvGraphicFramePr>
        <p:xfrm>
          <a:off x="107950" y="1196975"/>
          <a:ext cx="8645525" cy="5291138"/>
        </p:xfrm>
        <a:graphic>
          <a:graphicData uri="http://schemas.openxmlformats.org/drawingml/2006/table">
            <a:tbl>
              <a:tblPr/>
              <a:tblGrid>
                <a:gridCol w="8645525"/>
              </a:tblGrid>
              <a:tr h="4926013">
                <a:tc>
                  <a:txBody>
                    <a:bodyPr/>
                    <a:lstStyle/>
                    <a:p>
                      <a:pPr marL="742950" marR="0" lvl="0" indent="-457200" algn="just" defTabSz="914400" rtl="0" eaLnBrk="1" fontAlgn="base" latinLnBrk="0" hangingPunct="1">
                        <a:lnSpc>
                          <a:spcPct val="14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ru-RU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поступление гражданина на муниципальную службу впервые;</a:t>
                      </a:r>
                    </a:p>
                    <a:p>
                      <a:pPr marL="742950" marR="0" lvl="0" indent="-45720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3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742950" marR="0" lvl="0" indent="-45720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 поступление муниципального служащего на должность муниципальной службы при отсутствии опыта аналогичной работы. </a:t>
                      </a:r>
                    </a:p>
                    <a:p>
                      <a:pPr marL="742950" marR="0" lvl="0" indent="-45720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/>
                      </a:r>
                      <a:b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</a:br>
                      <a:endParaRPr kumimoji="0" 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302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5" name="Прямоугольник 2"/>
          <p:cNvSpPr>
            <a:spLocks noChangeArrowheads="1"/>
          </p:cNvSpPr>
          <p:nvPr/>
        </p:nvSpPr>
        <p:spPr bwMode="auto">
          <a:xfrm>
            <a:off x="611188" y="1628775"/>
            <a:ext cx="7993062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ru-RU" sz="2800"/>
              <a:t> 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250825" y="115888"/>
            <a:ext cx="2017713" cy="86518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1267" name="Заголовок 3"/>
          <p:cNvSpPr>
            <a:spLocks noGrp="1"/>
          </p:cNvSpPr>
          <p:nvPr>
            <p:ph type="title"/>
          </p:nvPr>
        </p:nvSpPr>
        <p:spPr bwMode="auto">
          <a:xfrm>
            <a:off x="2411413" y="-100013"/>
            <a:ext cx="6553200" cy="1008063"/>
          </a:xfrm>
          <a:gradFill rotWithShape="1">
            <a:gsLst>
              <a:gs pos="0">
                <a:schemeClr val="bg1"/>
              </a:gs>
              <a:gs pos="100000">
                <a:srgbClr val="990000"/>
              </a:gs>
            </a:gsLst>
            <a:path path="shape">
              <a:fillToRect l="50000" t="50000" r="50000" b="50000"/>
            </a:path>
          </a:gradFill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sz="280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Перечень случаев когда испытание </a:t>
            </a:r>
            <a:br>
              <a:rPr sz="280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sz="2800" u="sng" smtClean="0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  <a:cs typeface="Times New Roman" pitchFamily="18" charset="0"/>
              </a:rPr>
              <a:t>не устанавливается</a:t>
            </a:r>
          </a:p>
        </p:txBody>
      </p:sp>
      <p:graphicFrame>
        <p:nvGraphicFramePr>
          <p:cNvPr id="11277" name="Group 13"/>
          <p:cNvGraphicFramePr>
            <a:graphicFrameLocks noGrp="1"/>
          </p:cNvGraphicFramePr>
          <p:nvPr/>
        </p:nvGraphicFramePr>
        <p:xfrm>
          <a:off x="250825" y="1196975"/>
          <a:ext cx="8640763" cy="5332413"/>
        </p:xfrm>
        <a:graphic>
          <a:graphicData uri="http://schemas.openxmlformats.org/drawingml/2006/table">
            <a:tbl>
              <a:tblPr/>
              <a:tblGrid>
                <a:gridCol w="8640763"/>
              </a:tblGrid>
              <a:tr h="4776788">
                <a:tc>
                  <a:txBody>
                    <a:bodyPr/>
                    <a:lstStyle/>
                    <a:p>
                      <a:pPr marL="28575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 для лиц, принятых по результатам конкурса на замещение соответствующей должности муниципальной службы;</a:t>
                      </a:r>
                    </a:p>
                    <a:p>
                      <a:pPr marL="28575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 для беременных женщин и женщин, имеющих детей в возрасте до полутора лет;</a:t>
                      </a:r>
                    </a:p>
                    <a:p>
                      <a:pPr marL="28575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 для лиц, заключающих трудовой договор на срок до двух месяцев;</a:t>
                      </a:r>
                    </a:p>
                    <a:p>
                      <a:pPr marL="28575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 для лиц, получивших среднее профессиональное образование или высшее образование по имеющим государственную аккредитацию образовательным программам и впервые поступающих на муниципальную службу по полученной специальности в течение одного года со дня получения профессионального образования соответствующего уровня;</a:t>
                      </a:r>
                    </a:p>
                    <a:p>
                      <a:pPr marL="28575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 для лиц, приглашенных на работу в порядке перевода от другого работодателя по согласованию между работодателями;</a:t>
                      </a:r>
                    </a:p>
                    <a:p>
                      <a:pPr marL="28575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 для иных лиц в случаях, предусмотренных Трудовым кодексом Российской Федерации (с последующими изменениями), иными федеральными законами, </a:t>
                      </a:r>
                      <a:r>
                        <a:rPr kumimoji="0" lang="ru-RU" sz="20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коллективным договором</a:t>
                      </a: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.</a:t>
                      </a:r>
                      <a:endParaRPr kumimoji="0" 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F0B588"/>
                        </a:gs>
                        <a:gs pos="50000">
                          <a:srgbClr val="FFFFFF"/>
                        </a:gs>
                        <a:gs pos="100000">
                          <a:srgbClr val="F0B588"/>
                        </a:gs>
                      </a:gsLst>
                      <a:lin ang="2700000" scaled="1"/>
                    </a:gradFill>
                  </a:tcPr>
                </a:tc>
              </a:tr>
              <a:tr h="3349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140200" y="0"/>
            <a:ext cx="5003800" cy="757238"/>
          </a:xfrm>
          <a:solidFill>
            <a:schemeClr val="accent2">
              <a:lumMod val="75000"/>
            </a:schemeClr>
          </a:solidFill>
        </p:spPr>
        <p:txBody>
          <a:bodyPr anchor="ctr"/>
          <a:lstStyle/>
          <a:p>
            <a:pPr algn="ctr" eaLnBrk="1" hangingPunct="1">
              <a:defRPr/>
            </a:pPr>
            <a:r>
              <a:rPr lang="ru-RU" sz="2200" b="1" dirty="0" smtClean="0">
                <a:solidFill>
                  <a:schemeClr val="bg1"/>
                </a:solidFill>
                <a:effectLst/>
              </a:rPr>
              <a:t>Порядок установления испытания</a:t>
            </a:r>
            <a:endParaRPr lang="ru-RU" sz="2200" b="1" dirty="0">
              <a:solidFill>
                <a:schemeClr val="bg1"/>
              </a:solidFill>
              <a:effectLst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/>
        </p:nvGraphicFramePr>
        <p:xfrm>
          <a:off x="10972800" y="3143250"/>
          <a:ext cx="207963" cy="365125"/>
        </p:xfrm>
        <a:graphic>
          <a:graphicData uri="http://schemas.openxmlformats.org/drawingml/2006/table">
            <a:tbl>
              <a:tblPr/>
              <a:tblGrid>
                <a:gridCol w="208280"/>
              </a:tblGrid>
              <a:tr h="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  <p:sp>
        <p:nvSpPr>
          <p:cNvPr id="12296" name="Прямоугольник 8"/>
          <p:cNvSpPr>
            <a:spLocks noChangeArrowheads="1"/>
          </p:cNvSpPr>
          <p:nvPr/>
        </p:nvSpPr>
        <p:spPr bwMode="auto">
          <a:xfrm>
            <a:off x="577850" y="1196975"/>
            <a:ext cx="8029575" cy="984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endParaRPr lang="ru-RU" sz="1600" b="1"/>
          </a:p>
          <a:p>
            <a:endParaRPr lang="ru-RU"/>
          </a:p>
          <a:p>
            <a:pPr algn="just"/>
            <a:endParaRPr lang="ru-RU" sz="2400" b="1" i="1">
              <a:solidFill>
                <a:srgbClr val="000000"/>
              </a:solidFill>
            </a:endParaRPr>
          </a:p>
        </p:txBody>
      </p:sp>
      <p:sp>
        <p:nvSpPr>
          <p:cNvPr id="12297" name="Прямоугольник 2"/>
          <p:cNvSpPr>
            <a:spLocks noChangeArrowheads="1"/>
          </p:cNvSpPr>
          <p:nvPr/>
        </p:nvSpPr>
        <p:spPr bwMode="auto">
          <a:xfrm>
            <a:off x="577850" y="1212850"/>
            <a:ext cx="8029575" cy="5478463"/>
          </a:xfrm>
          <a:prstGeom prst="rect">
            <a:avLst/>
          </a:prstGeom>
          <a:solidFill>
            <a:schemeClr val="bg1"/>
          </a:solidFill>
          <a:ln w="9525">
            <a:solidFill>
              <a:schemeClr val="accent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indent="449263" algn="just"/>
            <a:r>
              <a:rPr lang="ru-RU" sz="2200">
                <a:latin typeface="Times New Roman" pitchFamily="18" charset="0"/>
                <a:cs typeface="Times New Roman" pitchFamily="18" charset="0"/>
              </a:rPr>
              <a:t>Условие об испытании устанавливается в письменной форме по соглашению сторон. Условие об испытании указывается в трудовом договоре и в правовом акте о назначении на должность. В трудовом договоре и в правовом акте указывается конкретный срок испытания муниципального служащего (срок не может превышать трех месяцев). </a:t>
            </a:r>
            <a:r>
              <a:rPr lang="ru-RU" sz="2200" b="1">
                <a:latin typeface="Times New Roman" pitchFamily="18" charset="0"/>
                <a:cs typeface="Times New Roman" pitchFamily="18" charset="0"/>
              </a:rPr>
              <a:t>Условие об испытании в трудовом договоре может выглядеть следующим образом:</a:t>
            </a:r>
          </a:p>
          <a:p>
            <a:pPr indent="449263" algn="just"/>
            <a:r>
              <a:rPr lang="ru-RU" sz="2200" b="1">
                <a:latin typeface="Times New Roman" pitchFamily="18" charset="0"/>
                <a:cs typeface="Times New Roman" pitchFamily="18" charset="0"/>
              </a:rPr>
              <a:t>«Муниципальному служащему устанавливается испытание в целях проверки его соответствия поручаемой работе. Срок испытания - 3 (три) месяца.». </a:t>
            </a:r>
          </a:p>
          <a:p>
            <a:pPr indent="449263" algn="just"/>
            <a:r>
              <a:rPr lang="ru-RU" sz="2200">
                <a:latin typeface="Times New Roman" pitchFamily="18" charset="0"/>
                <a:cs typeface="Times New Roman" pitchFamily="18" charset="0"/>
              </a:rPr>
              <a:t>При отсутствии условия об испытании в правовом акте о назначении на должность и трудовом договоре означает, что муниципальный служащий принят без испытания. </a:t>
            </a:r>
          </a:p>
          <a:p>
            <a:pPr indent="449263" algn="just"/>
            <a:r>
              <a:rPr lang="ru-RU" sz="2200">
                <a:latin typeface="Times New Roman" pitchFamily="18" charset="0"/>
                <a:cs typeface="Times New Roman" pitchFamily="18" charset="0"/>
              </a:rPr>
              <a:t>Течение срока испытания начинается с первого дня прохождения муниципальной службы. </a:t>
            </a:r>
          </a:p>
          <a:p>
            <a:pPr indent="449263" algn="just"/>
            <a:endParaRPr lang="ru-RU" sz="2000" b="1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92500" y="0"/>
            <a:ext cx="5651500" cy="757238"/>
          </a:xfrm>
          <a:solidFill>
            <a:schemeClr val="accent2">
              <a:lumMod val="75000"/>
            </a:schemeClr>
          </a:solidFill>
        </p:spPr>
        <p:txBody>
          <a:bodyPr anchor="ctr">
            <a:normAutofit fontScale="90000"/>
          </a:bodyPr>
          <a:lstStyle/>
          <a:p>
            <a:pPr algn="ctr" eaLnBrk="1" hangingPunct="1">
              <a:defRPr/>
            </a:pPr>
            <a:r>
              <a:rPr lang="ru-RU" sz="2200" b="1" dirty="0" smtClean="0">
                <a:solidFill>
                  <a:schemeClr val="bg1"/>
                </a:solidFill>
                <a:effectLst/>
              </a:rPr>
              <a:t>Периоды, которые не входят в срок испытания</a:t>
            </a:r>
            <a:endParaRPr lang="ru-RU" sz="2200" b="1" dirty="0">
              <a:solidFill>
                <a:schemeClr val="bg1"/>
              </a:solidFill>
              <a:effectLst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/>
        </p:nvGraphicFramePr>
        <p:xfrm>
          <a:off x="10972800" y="3143250"/>
          <a:ext cx="207963" cy="365125"/>
        </p:xfrm>
        <a:graphic>
          <a:graphicData uri="http://schemas.openxmlformats.org/drawingml/2006/table">
            <a:tbl>
              <a:tblPr/>
              <a:tblGrid>
                <a:gridCol w="208280"/>
              </a:tblGrid>
              <a:tr h="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  <p:sp>
        <p:nvSpPr>
          <p:cNvPr id="13320" name="Прямоугольник 8"/>
          <p:cNvSpPr>
            <a:spLocks noChangeArrowheads="1"/>
          </p:cNvSpPr>
          <p:nvPr/>
        </p:nvSpPr>
        <p:spPr bwMode="auto">
          <a:xfrm>
            <a:off x="577850" y="1196975"/>
            <a:ext cx="8029575" cy="984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endParaRPr lang="ru-RU" sz="1600" b="1"/>
          </a:p>
          <a:p>
            <a:endParaRPr lang="ru-RU"/>
          </a:p>
          <a:p>
            <a:pPr algn="just"/>
            <a:endParaRPr lang="ru-RU" sz="2400" b="1" i="1">
              <a:solidFill>
                <a:srgbClr val="000000"/>
              </a:solidFill>
            </a:endParaRPr>
          </a:p>
        </p:txBody>
      </p:sp>
      <p:sp>
        <p:nvSpPr>
          <p:cNvPr id="13321" name="Прямоугольник 2"/>
          <p:cNvSpPr>
            <a:spLocks noChangeArrowheads="1"/>
          </p:cNvSpPr>
          <p:nvPr/>
        </p:nvSpPr>
        <p:spPr bwMode="auto">
          <a:xfrm>
            <a:off x="755650" y="1166813"/>
            <a:ext cx="7704138" cy="4473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indent="449263" algn="just"/>
            <a:r>
              <a:rPr lang="ru-RU" sz="2400">
                <a:latin typeface="Times New Roman" pitchFamily="18" charset="0"/>
                <a:cs typeface="Times New Roman" pitchFamily="18" charset="0"/>
              </a:rPr>
              <a:t>В срок испытания </a:t>
            </a:r>
            <a:r>
              <a:rPr lang="ru-RU" sz="2400" u="sng">
                <a:latin typeface="Times New Roman" pitchFamily="18" charset="0"/>
                <a:cs typeface="Times New Roman" pitchFamily="18" charset="0"/>
              </a:rPr>
              <a:t>не засчитываются</a:t>
            </a:r>
            <a:r>
              <a:rPr lang="ru-RU" sz="2400">
                <a:latin typeface="Times New Roman" pitchFamily="18" charset="0"/>
                <a:cs typeface="Times New Roman" pitchFamily="18" charset="0"/>
              </a:rPr>
              <a:t> периоды, в которые муниципальный служащий фактически отсутствовал на работе. </a:t>
            </a:r>
          </a:p>
          <a:p>
            <a:pPr indent="449263" algn="just"/>
            <a:r>
              <a:rPr lang="ru-RU" sz="2400" b="1">
                <a:latin typeface="Times New Roman" pitchFamily="18" charset="0"/>
                <a:cs typeface="Times New Roman" pitchFamily="18" charset="0"/>
              </a:rPr>
              <a:t>Например: </a:t>
            </a:r>
            <a:r>
              <a:rPr lang="ru-RU" sz="2400">
                <a:latin typeface="Times New Roman" pitchFamily="18" charset="0"/>
                <a:cs typeface="Times New Roman" pitchFamily="18" charset="0"/>
              </a:rPr>
              <a:t>период временной нетрудоспособности,  пребывания в краткосрочном отпуске без сохранения денежного содержания, пребывания в учебном отпуске и т.д. </a:t>
            </a:r>
          </a:p>
          <a:p>
            <a:pPr indent="449263" algn="just"/>
            <a:r>
              <a:rPr lang="ru-RU" sz="2400">
                <a:latin typeface="Times New Roman" pitchFamily="18" charset="0"/>
                <a:cs typeface="Times New Roman" pitchFamily="18" charset="0"/>
              </a:rPr>
              <a:t>После перерыва течение срока испытания продолжается. </a:t>
            </a:r>
          </a:p>
          <a:p>
            <a:pPr indent="449263" algn="just"/>
            <a:r>
              <a:rPr lang="ru-RU" sz="2400">
                <a:latin typeface="Times New Roman" pitchFamily="18" charset="0"/>
                <a:cs typeface="Times New Roman" pitchFamily="18" charset="0"/>
              </a:rPr>
              <a:t>Общая продолжительность испытания до и после перерыва не должна превышать срока, предусмотренного в трудовом договоре.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92500" y="0"/>
            <a:ext cx="5651500" cy="757238"/>
          </a:xfrm>
          <a:solidFill>
            <a:schemeClr val="accent2">
              <a:lumMod val="75000"/>
            </a:schemeClr>
          </a:solidFill>
        </p:spPr>
        <p:txBody>
          <a:bodyPr anchor="ctr"/>
          <a:lstStyle/>
          <a:p>
            <a:pPr algn="ctr" eaLnBrk="1" hangingPunct="1">
              <a:defRPr/>
            </a:pPr>
            <a:r>
              <a:rPr lang="ru-RU" sz="2200" b="1" dirty="0" smtClean="0">
                <a:solidFill>
                  <a:schemeClr val="bg1"/>
                </a:solidFill>
                <a:effectLst/>
              </a:rPr>
              <a:t>Этапы прохождения испытания</a:t>
            </a:r>
            <a:endParaRPr lang="ru-RU" sz="2200" b="1" dirty="0">
              <a:solidFill>
                <a:schemeClr val="bg1"/>
              </a:solidFill>
              <a:effectLst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/>
        </p:nvGraphicFramePr>
        <p:xfrm>
          <a:off x="10972800" y="3143250"/>
          <a:ext cx="207963" cy="365125"/>
        </p:xfrm>
        <a:graphic>
          <a:graphicData uri="http://schemas.openxmlformats.org/drawingml/2006/table">
            <a:tbl>
              <a:tblPr/>
              <a:tblGrid>
                <a:gridCol w="208280"/>
              </a:tblGrid>
              <a:tr h="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  <p:sp>
        <p:nvSpPr>
          <p:cNvPr id="14344" name="Прямоугольник 8"/>
          <p:cNvSpPr>
            <a:spLocks noChangeArrowheads="1"/>
          </p:cNvSpPr>
          <p:nvPr/>
        </p:nvSpPr>
        <p:spPr bwMode="auto">
          <a:xfrm>
            <a:off x="577850" y="1196975"/>
            <a:ext cx="8029575" cy="984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endParaRPr lang="ru-RU" sz="1600" b="1"/>
          </a:p>
          <a:p>
            <a:endParaRPr lang="ru-RU"/>
          </a:p>
          <a:p>
            <a:pPr algn="just"/>
            <a:endParaRPr lang="ru-RU" sz="2400" b="1" i="1">
              <a:solidFill>
                <a:srgbClr val="000000"/>
              </a:solidFill>
            </a:endParaRPr>
          </a:p>
        </p:txBody>
      </p:sp>
      <p:sp>
        <p:nvSpPr>
          <p:cNvPr id="14345" name="Прямоугольник 4"/>
          <p:cNvSpPr>
            <a:spLocks noChangeArrowheads="1"/>
          </p:cNvSpPr>
          <p:nvPr/>
        </p:nvSpPr>
        <p:spPr bwMode="auto">
          <a:xfrm>
            <a:off x="471488" y="836613"/>
            <a:ext cx="8242300" cy="560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600" b="1" i="1" u="sng">
                <a:latin typeface="Times New Roman" pitchFamily="18" charset="0"/>
                <a:cs typeface="Times New Roman" pitchFamily="18" charset="0"/>
              </a:rPr>
              <a:t>Подготовительный этап</a:t>
            </a:r>
          </a:p>
          <a:p>
            <a:pPr algn="just"/>
            <a:r>
              <a:rPr lang="ru-RU" b="1">
                <a:latin typeface="Times New Roman" pitchFamily="18" charset="0"/>
                <a:cs typeface="Times New Roman" pitchFamily="18" charset="0"/>
              </a:rPr>
              <a:t>1.	Принятие решения работодателем об установлении муниципальному служащему испытания.</a:t>
            </a:r>
          </a:p>
          <a:p>
            <a:pPr algn="just"/>
            <a:r>
              <a:rPr lang="ru-RU" b="1">
                <a:latin typeface="Times New Roman" pitchFamily="18" charset="0"/>
                <a:cs typeface="Times New Roman" pitchFamily="18" charset="0"/>
              </a:rPr>
              <a:t>2.	Документальное оформление решения  работодателя о назначении муниципальному служащему испытания в правовом акте о назначении на должность муниципальной службы и в трудовом договоре. </a:t>
            </a:r>
          </a:p>
          <a:p>
            <a:pPr algn="just"/>
            <a:r>
              <a:rPr lang="ru-RU" b="1">
                <a:latin typeface="Times New Roman" pitchFamily="18" charset="0"/>
                <a:cs typeface="Times New Roman" pitchFamily="18" charset="0"/>
              </a:rPr>
              <a:t>3.	Непосредственный руководитель муниципального служащего:</a:t>
            </a:r>
          </a:p>
          <a:p>
            <a:pPr algn="just"/>
            <a:r>
              <a:rPr lang="ru-RU" b="1">
                <a:latin typeface="Times New Roman" pitchFamily="18" charset="0"/>
                <a:cs typeface="Times New Roman" pitchFamily="18" charset="0"/>
              </a:rPr>
              <a:t>- знакомит муниципального служащего с полномочиями и структурой ОМС;</a:t>
            </a:r>
          </a:p>
          <a:p>
            <a:pPr algn="just"/>
            <a:r>
              <a:rPr lang="ru-RU" b="1">
                <a:latin typeface="Times New Roman" pitchFamily="18" charset="0"/>
                <a:cs typeface="Times New Roman" pitchFamily="18" charset="0"/>
              </a:rPr>
              <a:t>- предоставляет муниципальному служащему информационные материалы и документы, необходимые для исполнения должностных обязанностей;</a:t>
            </a:r>
          </a:p>
          <a:p>
            <a:pPr algn="just"/>
            <a:r>
              <a:rPr lang="ru-RU" b="1">
                <a:latin typeface="Times New Roman" pitchFamily="18" charset="0"/>
                <a:cs typeface="Times New Roman" pitchFamily="18" charset="0"/>
              </a:rPr>
              <a:t>- обеспечивает организационно-технические условия, необходимые для исполнения должностных обязанностей;</a:t>
            </a:r>
          </a:p>
          <a:p>
            <a:pPr algn="just"/>
            <a:r>
              <a:rPr lang="ru-RU" b="1">
                <a:latin typeface="Times New Roman" pitchFamily="18" charset="0"/>
                <a:cs typeface="Times New Roman" pitchFamily="18" charset="0"/>
              </a:rPr>
              <a:t>- поручает задания в соответствии с должностной инструкцией;</a:t>
            </a:r>
          </a:p>
          <a:p>
            <a:pPr algn="just"/>
            <a:r>
              <a:rPr lang="ru-RU" b="1">
                <a:latin typeface="Times New Roman" pitchFamily="18" charset="0"/>
                <a:cs typeface="Times New Roman" pitchFamily="18" charset="0"/>
              </a:rPr>
              <a:t>- проводит собеседования с целью устранения возможных факторов, затрудняющих исполнение муниципальным служащим должностных обязанностей;</a:t>
            </a:r>
          </a:p>
          <a:p>
            <a:pPr algn="just"/>
            <a:r>
              <a:rPr lang="ru-RU" b="1">
                <a:latin typeface="Times New Roman" pitchFamily="18" charset="0"/>
                <a:cs typeface="Times New Roman" pitchFamily="18" charset="0"/>
              </a:rPr>
              <a:t>- составляет план прохождения испытания. </a:t>
            </a:r>
          </a:p>
          <a:p>
            <a:pPr algn="just"/>
            <a:r>
              <a:rPr lang="ru-RU" b="1">
                <a:latin typeface="Times New Roman" pitchFamily="18" charset="0"/>
                <a:cs typeface="Times New Roman" pitchFamily="18" charset="0"/>
              </a:rPr>
              <a:t>5. План прохождения испытания утверждается работодателем. </a:t>
            </a:r>
          </a:p>
          <a:p>
            <a:pPr algn="just"/>
            <a:r>
              <a:rPr lang="ru-RU" b="1">
                <a:latin typeface="Times New Roman" pitchFamily="18" charset="0"/>
                <a:cs typeface="Times New Roman" pitchFamily="18" charset="0"/>
              </a:rPr>
              <a:t>1.6. Ознакомление муниципального служащего с планом прохождения испытания в день подписания трудового договора.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Таблица 5"/>
          <p:cNvGraphicFramePr>
            <a:graphicFrameLocks noGrp="1"/>
          </p:cNvGraphicFramePr>
          <p:nvPr/>
        </p:nvGraphicFramePr>
        <p:xfrm>
          <a:off x="10972800" y="3143250"/>
          <a:ext cx="207963" cy="365125"/>
        </p:xfrm>
        <a:graphic>
          <a:graphicData uri="http://schemas.openxmlformats.org/drawingml/2006/table">
            <a:tbl>
              <a:tblPr/>
              <a:tblGrid>
                <a:gridCol w="208280"/>
              </a:tblGrid>
              <a:tr h="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  <p:sp>
        <p:nvSpPr>
          <p:cNvPr id="15367" name="Прямоугольник 8"/>
          <p:cNvSpPr>
            <a:spLocks noChangeArrowheads="1"/>
          </p:cNvSpPr>
          <p:nvPr/>
        </p:nvSpPr>
        <p:spPr bwMode="auto">
          <a:xfrm>
            <a:off x="577850" y="1196975"/>
            <a:ext cx="8029575" cy="984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endParaRPr lang="ru-RU" sz="1600" b="1"/>
          </a:p>
          <a:p>
            <a:endParaRPr lang="ru-RU"/>
          </a:p>
          <a:p>
            <a:pPr algn="just"/>
            <a:endParaRPr lang="ru-RU" sz="2400" b="1" i="1">
              <a:solidFill>
                <a:srgbClr val="000000"/>
              </a:solidFill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 bwMode="auto">
          <a:xfrm>
            <a:off x="577850" y="692150"/>
            <a:ext cx="8029575" cy="5113338"/>
          </a:xfrm>
          <a:gradFill rotWithShape="1">
            <a:gsLst>
              <a:gs pos="0">
                <a:schemeClr val="bg1"/>
              </a:gs>
              <a:gs pos="100000">
                <a:srgbClr val="FFCCCC"/>
              </a:gs>
            </a:gsLst>
            <a:lin ang="18900000" scaled="1"/>
          </a:gradFill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defTabSz="355600" eaLnBrk="1" hangingPunct="1">
              <a:tabLst>
                <a:tab pos="88900" algn="l"/>
              </a:tabLst>
            </a:pPr>
            <a:r>
              <a:rPr lang="ru-RU" sz="1600" smtClean="0"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smtClean="0"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1600" smtClean="0"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smtClean="0"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1600" smtClean="0"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smtClean="0"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1600" smtClean="0"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smtClean="0"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2000" b="1" i="1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2.	</a:t>
            </a:r>
            <a:r>
              <a:rPr lang="ru-RU" sz="2000" b="1" i="1" u="sng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Этап прохождения испытания</a:t>
            </a:r>
            <a:br>
              <a:rPr lang="ru-RU" sz="2000" b="1" i="1" u="sng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200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2000" b="1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1.	В период прохождения испытания муниципальный служащий:</a:t>
            </a:r>
            <a:br>
              <a:rPr lang="ru-RU" sz="2000" b="1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2000" b="1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- изучает нормативные правовые акты РФ и Пензенской области, применительно к исполнению должностных обязанностей, в том числе нормативные правовые акты, регламентирующие деятельность органа местного самоуправления;</a:t>
            </a:r>
            <a:br>
              <a:rPr lang="ru-RU" sz="2000" b="1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2000" b="1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- выполняет практические задания в соответствии с должностной инструкцией;</a:t>
            </a:r>
            <a:br>
              <a:rPr lang="ru-RU" sz="2000" b="1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2000" b="1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- овладевает навыками по занимаемой должности, повышает уровень профессиональных знаний.</a:t>
            </a:r>
            <a:br>
              <a:rPr lang="ru-RU" sz="2000" b="1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2000" b="1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2.	Непосредственный руководитель муниципального служащего, кадровая служба осуществляют постоянный контроль за прохождением муниципальным служащим испытания.</a:t>
            </a:r>
            <a:br>
              <a:rPr lang="ru-RU" sz="2000" b="1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endParaRPr lang="ru-RU" sz="2000" b="1" smtClean="0"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Таблица 5"/>
          <p:cNvGraphicFramePr>
            <a:graphicFrameLocks noGrp="1"/>
          </p:cNvGraphicFramePr>
          <p:nvPr/>
        </p:nvGraphicFramePr>
        <p:xfrm>
          <a:off x="10972800" y="3143250"/>
          <a:ext cx="207963" cy="365125"/>
        </p:xfrm>
        <a:graphic>
          <a:graphicData uri="http://schemas.openxmlformats.org/drawingml/2006/table">
            <a:tbl>
              <a:tblPr/>
              <a:tblGrid>
                <a:gridCol w="208280"/>
              </a:tblGrid>
              <a:tr h="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  <p:sp>
        <p:nvSpPr>
          <p:cNvPr id="16391" name="Прямоугольник 8"/>
          <p:cNvSpPr>
            <a:spLocks noChangeArrowheads="1"/>
          </p:cNvSpPr>
          <p:nvPr/>
        </p:nvSpPr>
        <p:spPr bwMode="auto">
          <a:xfrm>
            <a:off x="577850" y="1196975"/>
            <a:ext cx="8029575" cy="984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endParaRPr lang="ru-RU" sz="1600" b="1"/>
          </a:p>
          <a:p>
            <a:endParaRPr lang="ru-RU"/>
          </a:p>
          <a:p>
            <a:pPr algn="just"/>
            <a:endParaRPr lang="ru-RU" sz="2400" b="1" i="1">
              <a:solidFill>
                <a:srgbClr val="000000"/>
              </a:solidFill>
            </a:endParaRPr>
          </a:p>
        </p:txBody>
      </p:sp>
      <p:sp>
        <p:nvSpPr>
          <p:cNvPr id="16392" name="Заголовок 2"/>
          <p:cNvSpPr>
            <a:spLocks noGrp="1"/>
          </p:cNvSpPr>
          <p:nvPr>
            <p:ph type="title"/>
          </p:nvPr>
        </p:nvSpPr>
        <p:spPr bwMode="auto">
          <a:xfrm>
            <a:off x="395288" y="404813"/>
            <a:ext cx="8424862" cy="5976937"/>
          </a:xfrm>
          <a:gradFill rotWithShape="1">
            <a:gsLst>
              <a:gs pos="0">
                <a:srgbClr val="FFCCCC"/>
              </a:gs>
              <a:gs pos="50000">
                <a:schemeClr val="bg1"/>
              </a:gs>
              <a:gs pos="100000">
                <a:srgbClr val="FFCCCC"/>
              </a:gs>
            </a:gsLst>
            <a:lin ang="5400000" scaled="1"/>
          </a:gradFill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88900" indent="266700" eaLnBrk="1" hangingPunct="1">
              <a:lnSpc>
                <a:spcPct val="125000"/>
              </a:lnSpc>
            </a:pPr>
            <a:r>
              <a:rPr lang="ru-RU" sz="1400" b="1" i="1" smtClean="0"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ru-RU" sz="1400" b="1" i="1" u="sng" smtClean="0"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Этап подведения итогов испытания</a:t>
            </a:r>
            <a:r>
              <a:rPr lang="ru-RU" sz="1400" b="1" smtClean="0"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400" b="1" smtClean="0"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1400" b="1" smtClean="0"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1. По итогам прохождения испытания непосредственный руководитель готовит заключение о результате испытания</a:t>
            </a:r>
            <a:r>
              <a:rPr lang="ru-RU" sz="1400" b="1" smtClean="0">
                <a:effectLst/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1400" b="1" smtClean="0"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 При оформлении заключения :</a:t>
            </a:r>
            <a:br>
              <a:rPr lang="ru-RU" sz="1400" b="1" smtClean="0"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1400" b="1" smtClean="0"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- приводится перечень основных заданий, выполненных муниципальным служащим в соответствии с должностной инструкцией, дается оценка их результатов;</a:t>
            </a:r>
            <a:br>
              <a:rPr lang="ru-RU" sz="1400" b="1" smtClean="0"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1400" b="1" smtClean="0"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- дается оценка профессиональных и личностных качеств муниципального служащего по предложенным критериям;</a:t>
            </a:r>
            <a:br>
              <a:rPr lang="ru-RU" sz="1400" b="1" smtClean="0"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1400" b="1" smtClean="0"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- делается вывод о прохождении испытания.</a:t>
            </a:r>
            <a:r>
              <a:rPr lang="ru-RU" sz="1400" b="1" smtClean="0"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400" b="1" smtClean="0"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1400" b="1" smtClean="0"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2. Непосредственный руководитель представляет заключение о результате испытания в кадровую службу. К заключению прилагаются план прохождения испытания и документы, подтверждающие результат испытания.</a:t>
            </a:r>
            <a:r>
              <a:rPr lang="ru-RU" sz="1400" b="1" smtClean="0"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Такими документами могут быть:</a:t>
            </a:r>
            <a:br>
              <a:rPr lang="ru-RU" sz="1400" b="1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1400" b="1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- служебные записки непосредственного руководителя с указанием плановых обязанностей и непосредственно выполненных;</a:t>
            </a:r>
            <a:br>
              <a:rPr lang="ru-RU" sz="1400" b="1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1400" b="1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- отчеты муниципального служащего о проделанной работе за отчетный период (день, неделю и т.д.);</a:t>
            </a:r>
            <a:br>
              <a:rPr lang="ru-RU" sz="1400" b="1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1400" b="1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- письменные обращения граждан;</a:t>
            </a:r>
            <a:br>
              <a:rPr lang="ru-RU" sz="1400" b="1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1400" b="1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- объяснительные муниципального служащего;</a:t>
            </a:r>
            <a:br>
              <a:rPr lang="ru-RU" sz="1400" b="1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1400" b="1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- приказы о наложении дисциплинарного взыскания и другие документы.</a:t>
            </a:r>
            <a:br>
              <a:rPr lang="ru-RU" sz="1400" b="1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1400" b="1" smtClean="0"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3. Принятие решения работодателем о результатах испытания.</a:t>
            </a:r>
            <a:r>
              <a:rPr lang="ru-RU" sz="1400" b="1" smtClean="0"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400" b="1" smtClean="0"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1400" b="1" smtClean="0"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4. Приобщение заключения к личному делу муниципального служащего.</a:t>
            </a:r>
            <a:r>
              <a:rPr lang="ru-RU" sz="1400" b="1" smtClean="0"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400" b="1" smtClean="0"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1400" b="1" smtClean="0"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5. Ознакомление муниципального служащего с заключением</a:t>
            </a:r>
            <a:r>
              <a:rPr lang="ru-RU" sz="1300" b="1" smtClean="0"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1300" b="1" smtClean="0"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300" b="1" smtClean="0">
                <a:effectLst/>
                <a:latin typeface="Times New Roman" pitchFamily="18" charset="0"/>
                <a:cs typeface="Times New Roman" pitchFamily="18" charset="0"/>
              </a:rPr>
            </a:br>
            <a:endParaRPr lang="ru-RU" sz="1300" b="1" smtClean="0"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92500" y="0"/>
            <a:ext cx="5651500" cy="757238"/>
          </a:xfrm>
          <a:solidFill>
            <a:schemeClr val="accent2">
              <a:lumMod val="75000"/>
            </a:schemeClr>
          </a:solidFill>
        </p:spPr>
        <p:txBody>
          <a:bodyPr anchor="ctr"/>
          <a:lstStyle/>
          <a:p>
            <a:pPr algn="ctr" eaLnBrk="1" hangingPunct="1">
              <a:defRPr/>
            </a:pPr>
            <a:r>
              <a:rPr lang="ru-RU" sz="2200" b="1" dirty="0" smtClean="0">
                <a:solidFill>
                  <a:schemeClr val="bg1"/>
                </a:solidFill>
                <a:effectLst/>
              </a:rPr>
              <a:t>Результаты испытания</a:t>
            </a:r>
            <a:endParaRPr lang="ru-RU" sz="2200" b="1" dirty="0">
              <a:solidFill>
                <a:schemeClr val="bg1"/>
              </a:solidFill>
              <a:effectLst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/>
        </p:nvGraphicFramePr>
        <p:xfrm>
          <a:off x="10972800" y="3143250"/>
          <a:ext cx="207963" cy="365125"/>
        </p:xfrm>
        <a:graphic>
          <a:graphicData uri="http://schemas.openxmlformats.org/drawingml/2006/table">
            <a:tbl>
              <a:tblPr/>
              <a:tblGrid>
                <a:gridCol w="208280"/>
              </a:tblGrid>
              <a:tr h="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  <p:sp>
        <p:nvSpPr>
          <p:cNvPr id="17416" name="Прямоугольник 8"/>
          <p:cNvSpPr>
            <a:spLocks noChangeArrowheads="1"/>
          </p:cNvSpPr>
          <p:nvPr/>
        </p:nvSpPr>
        <p:spPr bwMode="auto">
          <a:xfrm>
            <a:off x="577850" y="1196975"/>
            <a:ext cx="8029575" cy="984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endParaRPr lang="ru-RU" sz="1600" b="1"/>
          </a:p>
          <a:p>
            <a:endParaRPr lang="ru-RU"/>
          </a:p>
          <a:p>
            <a:pPr algn="just"/>
            <a:endParaRPr lang="ru-RU" sz="2400" b="1" i="1">
              <a:solidFill>
                <a:srgbClr val="000000"/>
              </a:solidFill>
            </a:endParaRPr>
          </a:p>
        </p:txBody>
      </p:sp>
      <p:sp>
        <p:nvSpPr>
          <p:cNvPr id="17417" name="Прямоугольник 3"/>
          <p:cNvSpPr>
            <a:spLocks noChangeArrowheads="1"/>
          </p:cNvSpPr>
          <p:nvPr/>
        </p:nvSpPr>
        <p:spPr bwMode="auto">
          <a:xfrm>
            <a:off x="577850" y="1196975"/>
            <a:ext cx="8134350" cy="4708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indent="449263" algn="just">
              <a:lnSpc>
                <a:spcPct val="125000"/>
              </a:lnSpc>
            </a:pPr>
            <a:r>
              <a:rPr lang="ru-RU" sz="2000">
                <a:latin typeface="Times New Roman" pitchFamily="18" charset="0"/>
                <a:cs typeface="Times New Roman" pitchFamily="18" charset="0"/>
              </a:rPr>
              <a:t>Два варианта – удовлетворительное и неудовлетворительное прохождение испытания.  </a:t>
            </a:r>
          </a:p>
          <a:p>
            <a:pPr indent="449263" algn="just">
              <a:lnSpc>
                <a:spcPct val="125000"/>
              </a:lnSpc>
            </a:pPr>
            <a:r>
              <a:rPr lang="ru-RU" sz="2000" b="1" u="sng">
                <a:latin typeface="Times New Roman" pitchFamily="18" charset="0"/>
                <a:cs typeface="Times New Roman" pitchFamily="18" charset="0"/>
              </a:rPr>
              <a:t>Удовлетворительное.</a:t>
            </a:r>
            <a:r>
              <a:rPr lang="ru-RU" sz="200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Решение об удовлетворительном прохождении испытания и целесообразности оставления на замещаемой должности на основании заключения принимает представитель нанимателя. Специального распорядительного документа о назначении муниципального служащего на должность муниципальной службы не требуется. </a:t>
            </a:r>
            <a:endParaRPr lang="ru-RU" sz="2000">
              <a:latin typeface="Times New Roman" pitchFamily="18" charset="0"/>
              <a:cs typeface="Times New Roman" pitchFamily="18" charset="0"/>
            </a:endParaRPr>
          </a:p>
          <a:p>
            <a:pPr indent="449263" algn="just">
              <a:lnSpc>
                <a:spcPct val="125000"/>
              </a:lnSpc>
            </a:pPr>
            <a:r>
              <a:rPr lang="ru-RU" sz="2000" b="1" u="sng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Неудовлетворительное прохождение испытания.</a:t>
            </a:r>
            <a:r>
              <a:rPr lang="ru-RU" sz="2000" b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При неудовлетворительном прохождении испытания представитель нанимателя (работодателя) имеет право до истечения срока испытания расторгнуть трудовой договор с муниципальным служащим. </a:t>
            </a:r>
            <a:endParaRPr lang="ru-RU" sz="200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79613" y="0"/>
            <a:ext cx="6627812" cy="757238"/>
          </a:xfrm>
          <a:solidFill>
            <a:schemeClr val="accent2">
              <a:lumMod val="75000"/>
            </a:schemeClr>
          </a:solidFill>
        </p:spPr>
        <p:txBody>
          <a:bodyPr anchor="ctr"/>
          <a:lstStyle/>
          <a:p>
            <a:pPr algn="ctr" eaLnBrk="1" hangingPunct="1">
              <a:defRPr/>
            </a:pPr>
            <a:r>
              <a:rPr lang="ru-RU" sz="2000" b="1" dirty="0">
                <a:solidFill>
                  <a:schemeClr val="bg1"/>
                </a:solidFill>
                <a:effectLst/>
                <a:latin typeface="Times New Roman" pitchFamily="18" charset="0"/>
                <a:cs typeface="Times New Roman" pitchFamily="18" charset="0"/>
              </a:rPr>
              <a:t>Расторжение трудового договора в связи с неудовлетворительными результатами испытания</a:t>
            </a: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/>
        </p:nvGraphicFramePr>
        <p:xfrm>
          <a:off x="10972800" y="3143250"/>
          <a:ext cx="207963" cy="365125"/>
        </p:xfrm>
        <a:graphic>
          <a:graphicData uri="http://schemas.openxmlformats.org/drawingml/2006/table">
            <a:tbl>
              <a:tblPr/>
              <a:tblGrid>
                <a:gridCol w="208280"/>
              </a:tblGrid>
              <a:tr h="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  <p:sp>
        <p:nvSpPr>
          <p:cNvPr id="18440" name="Прямоугольник 3"/>
          <p:cNvSpPr>
            <a:spLocks noChangeArrowheads="1"/>
          </p:cNvSpPr>
          <p:nvPr/>
        </p:nvSpPr>
        <p:spPr bwMode="auto">
          <a:xfrm>
            <a:off x="577850" y="1255713"/>
            <a:ext cx="8170863" cy="4664075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100000">
                <a:srgbClr val="FFCCCC"/>
              </a:gs>
            </a:gsLst>
            <a:lin ang="2700000" scaled="1"/>
          </a:gra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indent="449263" algn="just"/>
            <a:r>
              <a:rPr lang="ru-RU" sz="2000">
                <a:latin typeface="Times New Roman" pitchFamily="18" charset="0"/>
                <a:cs typeface="Times New Roman" pitchFamily="18" charset="0"/>
              </a:rPr>
              <a:t>В случае расторжения трудового договора в связи с неудовлетворительным результатом испытания, муниципальный служащий уведомляется об этом в письменной форме не позднее, чем за 3 дня с указанием причин, послуживших основанием для признания муниципального служащего не выдержавшим испытание. </a:t>
            </a:r>
          </a:p>
          <a:p>
            <a:pPr indent="449263" algn="just"/>
            <a:r>
              <a:rPr lang="ru-RU" sz="2000">
                <a:latin typeface="Times New Roman" pitchFamily="18" charset="0"/>
                <a:cs typeface="Times New Roman" pitchFamily="18" charset="0"/>
              </a:rPr>
              <a:t>Изложенные в уведомлении причины расторжения трудового договора должны быть аргументированы соответствующими фактами и доказательствами. </a:t>
            </a:r>
          </a:p>
          <a:p>
            <a:pPr indent="449263" algn="just"/>
            <a:r>
              <a:rPr lang="ru-RU" sz="2000">
                <a:latin typeface="Times New Roman" pitchFamily="18" charset="0"/>
                <a:cs typeface="Times New Roman" pitchFamily="18" charset="0"/>
              </a:rPr>
              <a:t>Такими фактами могут являться несвоевременное либо некачественное выполнение муниципальным служащим порученной ему работы, нарушение правил внутреннего трудового распорядка ОМС, иные нарушения. </a:t>
            </a:r>
          </a:p>
          <a:p>
            <a:pPr indent="449263" algn="just"/>
            <a:r>
              <a:rPr lang="ru-RU" sz="2000">
                <a:latin typeface="Times New Roman" pitchFamily="18" charset="0"/>
                <a:cs typeface="Times New Roman" pitchFamily="18" charset="0"/>
              </a:rPr>
              <a:t>Расторжение трудового договора с муниципальным служащим признается правомерным, если каждый факт ненадлежащего исполнения должностных обязанностей зафиксирован документально.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79613" y="0"/>
            <a:ext cx="6627812" cy="757238"/>
          </a:xfrm>
          <a:solidFill>
            <a:schemeClr val="accent2">
              <a:lumMod val="75000"/>
            </a:schemeClr>
          </a:solidFill>
        </p:spPr>
        <p:txBody>
          <a:bodyPr anchor="ctr"/>
          <a:lstStyle/>
          <a:p>
            <a:pPr algn="ctr" eaLnBrk="1" hangingPunct="1">
              <a:defRPr/>
            </a:pPr>
            <a:r>
              <a:rPr lang="ru-RU" sz="2000" b="1" dirty="0">
                <a:solidFill>
                  <a:schemeClr val="bg1"/>
                </a:solidFill>
                <a:effectLst/>
                <a:latin typeface="Times New Roman" pitchFamily="18" charset="0"/>
                <a:cs typeface="Times New Roman" pitchFamily="18" charset="0"/>
              </a:rPr>
              <a:t>Расторжение трудового договора в связи с неудовлетворительными результатами испытания</a:t>
            </a: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/>
        </p:nvGraphicFramePr>
        <p:xfrm>
          <a:off x="10972800" y="3143250"/>
          <a:ext cx="207963" cy="365125"/>
        </p:xfrm>
        <a:graphic>
          <a:graphicData uri="http://schemas.openxmlformats.org/drawingml/2006/table">
            <a:tbl>
              <a:tblPr/>
              <a:tblGrid>
                <a:gridCol w="208280"/>
              </a:tblGrid>
              <a:tr h="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  <p:sp>
        <p:nvSpPr>
          <p:cNvPr id="19464" name="Прямоугольник 8"/>
          <p:cNvSpPr>
            <a:spLocks noChangeArrowheads="1"/>
          </p:cNvSpPr>
          <p:nvPr/>
        </p:nvSpPr>
        <p:spPr bwMode="auto">
          <a:xfrm>
            <a:off x="577850" y="1196975"/>
            <a:ext cx="8029575" cy="984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endParaRPr lang="ru-RU" sz="1600" b="1"/>
          </a:p>
          <a:p>
            <a:endParaRPr lang="ru-RU"/>
          </a:p>
          <a:p>
            <a:pPr algn="just"/>
            <a:endParaRPr lang="ru-RU" sz="2400" b="1" i="1">
              <a:solidFill>
                <a:srgbClr val="000000"/>
              </a:solidFill>
            </a:endParaRPr>
          </a:p>
        </p:txBody>
      </p:sp>
      <p:sp>
        <p:nvSpPr>
          <p:cNvPr id="19465" name="Прямоугольник 3"/>
          <p:cNvSpPr>
            <a:spLocks noChangeArrowheads="1"/>
          </p:cNvSpPr>
          <p:nvPr/>
        </p:nvSpPr>
        <p:spPr bwMode="auto">
          <a:xfrm>
            <a:off x="577850" y="1444625"/>
            <a:ext cx="8170863" cy="4457700"/>
          </a:xfrm>
          <a:prstGeom prst="rect">
            <a:avLst/>
          </a:prstGeom>
          <a:gradFill rotWithShape="1">
            <a:gsLst>
              <a:gs pos="0">
                <a:srgbClr val="FFFFFF"/>
              </a:gs>
              <a:gs pos="50000">
                <a:srgbClr val="FFCCCC"/>
              </a:gs>
              <a:gs pos="100000">
                <a:srgbClr val="FFFFFF"/>
              </a:gs>
            </a:gsLst>
            <a:lin ang="2700000" scaled="1"/>
          </a:gra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indent="449263" algn="just"/>
            <a:r>
              <a:rPr lang="ru-RU" sz="2600">
                <a:latin typeface="Times New Roman" pitchFamily="18" charset="0"/>
                <a:cs typeface="Times New Roman" pitchFamily="18" charset="0"/>
              </a:rPr>
              <a:t>Расторгнуть трудовой договор в связи с неудовлетворительным результатом испытания можно только в течение срока прохождения испытания. </a:t>
            </a:r>
          </a:p>
          <a:p>
            <a:pPr indent="449263" algn="just"/>
            <a:r>
              <a:rPr lang="ru-RU" sz="2600">
                <a:latin typeface="Times New Roman" pitchFamily="18" charset="0"/>
                <a:cs typeface="Times New Roman" pitchFamily="18" charset="0"/>
              </a:rPr>
              <a:t>В срок испытания муниципального служащего входит и срок предупреждения о неудовлетворительном результате испытания. </a:t>
            </a:r>
          </a:p>
          <a:p>
            <a:pPr indent="449263" algn="just"/>
            <a:r>
              <a:rPr lang="ru-RU" sz="2600">
                <a:latin typeface="Times New Roman" pitchFamily="18" charset="0"/>
                <a:cs typeface="Times New Roman" pitchFamily="18" charset="0"/>
              </a:rPr>
              <a:t>Течение сроков, с которыми законодатель связывает прекращение трудовых прав и обязанностей, начинается на следующий день после календарной даты, которой определено окончание трудовых отношений.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24075" y="0"/>
            <a:ext cx="7019925" cy="1052513"/>
          </a:xfrm>
          <a:solidFill>
            <a:schemeClr val="accent2">
              <a:lumMod val="75000"/>
            </a:schemeClr>
          </a:solidFill>
        </p:spPr>
        <p:txBody>
          <a:bodyPr anchor="ctr"/>
          <a:lstStyle/>
          <a:p>
            <a:pPr algn="ctr" eaLnBrk="1" hangingPunct="1">
              <a:defRPr/>
            </a:pPr>
            <a:r>
              <a:rPr lang="ru-RU" sz="2200" b="1" dirty="0" smtClean="0">
                <a:solidFill>
                  <a:schemeClr val="bg1"/>
                </a:solidFill>
                <a:effectLst/>
                <a:latin typeface="Times New Roman" pitchFamily="18" charset="0"/>
                <a:cs typeface="Times New Roman" pitchFamily="18" charset="0"/>
              </a:rPr>
              <a:t>Уведомление о расторжении трудового договора</a:t>
            </a:r>
            <a:endParaRPr lang="ru-RU" sz="2200" b="1" dirty="0">
              <a:solidFill>
                <a:schemeClr val="bg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/>
        </p:nvGraphicFramePr>
        <p:xfrm>
          <a:off x="10972800" y="3143250"/>
          <a:ext cx="207963" cy="365125"/>
        </p:xfrm>
        <a:graphic>
          <a:graphicData uri="http://schemas.openxmlformats.org/drawingml/2006/table">
            <a:tbl>
              <a:tblPr/>
              <a:tblGrid>
                <a:gridCol w="208280"/>
              </a:tblGrid>
              <a:tr h="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  <p:sp>
        <p:nvSpPr>
          <p:cNvPr id="20488" name="Прямоугольник 8"/>
          <p:cNvSpPr>
            <a:spLocks noChangeArrowheads="1"/>
          </p:cNvSpPr>
          <p:nvPr/>
        </p:nvSpPr>
        <p:spPr bwMode="auto">
          <a:xfrm>
            <a:off x="577850" y="1196975"/>
            <a:ext cx="8029575" cy="984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endParaRPr lang="ru-RU" sz="1600" b="1"/>
          </a:p>
          <a:p>
            <a:endParaRPr lang="ru-RU"/>
          </a:p>
          <a:p>
            <a:pPr algn="just"/>
            <a:endParaRPr lang="ru-RU" sz="2400" b="1" i="1">
              <a:solidFill>
                <a:srgbClr val="000000"/>
              </a:solidFill>
            </a:endParaRPr>
          </a:p>
        </p:txBody>
      </p:sp>
      <p:sp>
        <p:nvSpPr>
          <p:cNvPr id="20489" name="Прямоугольник 2"/>
          <p:cNvSpPr>
            <a:spLocks noChangeArrowheads="1"/>
          </p:cNvSpPr>
          <p:nvPr/>
        </p:nvSpPr>
        <p:spPr bwMode="auto">
          <a:xfrm>
            <a:off x="546100" y="1341438"/>
            <a:ext cx="8067675" cy="4492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indent="449263" algn="just"/>
            <a:r>
              <a:rPr lang="ru-RU" sz="2600">
                <a:latin typeface="Times New Roman" pitchFamily="18" charset="0"/>
                <a:cs typeface="Times New Roman" pitchFamily="18" charset="0"/>
              </a:rPr>
              <a:t>Уведомление о расторжении трудового договора составляется в 2 экземплярах. Один экземпляр выдается муниципальному  служащему под роспись, второй хранится в личном деле. </a:t>
            </a:r>
          </a:p>
          <a:p>
            <a:pPr indent="449263" algn="just"/>
            <a:r>
              <a:rPr lang="ru-RU" sz="2600">
                <a:latin typeface="Times New Roman" pitchFamily="18" charset="0"/>
                <a:cs typeface="Times New Roman" pitchFamily="18" charset="0"/>
              </a:rPr>
              <a:t>Уведомление должно содержать причину расторжения трудового договора, основанную на документах, дату, исходящий номер, подпись уполномоченного лица, печать. Факт ознакомления и получения муниципальным служащим уведомления подтверждается личной подписью муниципального служащего.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51050" y="0"/>
            <a:ext cx="6481763" cy="757238"/>
          </a:xfrm>
          <a:solidFill>
            <a:schemeClr val="accent2">
              <a:lumMod val="75000"/>
            </a:schemeClr>
          </a:solidFill>
        </p:spPr>
        <p:txBody>
          <a:bodyPr anchor="ctr"/>
          <a:lstStyle/>
          <a:p>
            <a:pPr algn="ctr" eaLnBrk="1" hangingPunct="1">
              <a:defRPr/>
            </a:pPr>
            <a:r>
              <a:rPr lang="ru-RU" sz="2000" b="1" dirty="0" smtClean="0">
                <a:solidFill>
                  <a:schemeClr val="bg1"/>
                </a:solidFill>
                <a:effectLst/>
                <a:latin typeface="Times New Roman" pitchFamily="18" charset="0"/>
                <a:cs typeface="Times New Roman" pitchFamily="18" charset="0"/>
              </a:rPr>
              <a:t>Акт об отказе муниципального служащего от ознакомления с уведомлением</a:t>
            </a:r>
            <a:endParaRPr lang="ru-RU" sz="2000" b="1" dirty="0">
              <a:solidFill>
                <a:schemeClr val="bg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/>
        </p:nvGraphicFramePr>
        <p:xfrm>
          <a:off x="10972800" y="3143250"/>
          <a:ext cx="207963" cy="365125"/>
        </p:xfrm>
        <a:graphic>
          <a:graphicData uri="http://schemas.openxmlformats.org/drawingml/2006/table">
            <a:tbl>
              <a:tblPr/>
              <a:tblGrid>
                <a:gridCol w="208280"/>
              </a:tblGrid>
              <a:tr h="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  <p:sp>
        <p:nvSpPr>
          <p:cNvPr id="21512" name="Прямоугольник 4"/>
          <p:cNvSpPr>
            <a:spLocks noChangeArrowheads="1"/>
          </p:cNvSpPr>
          <p:nvPr/>
        </p:nvSpPr>
        <p:spPr bwMode="auto">
          <a:xfrm>
            <a:off x="684213" y="2274888"/>
            <a:ext cx="7848600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endParaRPr lang="ru-RU" sz="160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160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160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160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16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513" name="Прямоугольник 3"/>
          <p:cNvSpPr>
            <a:spLocks noChangeArrowheads="1"/>
          </p:cNvSpPr>
          <p:nvPr/>
        </p:nvSpPr>
        <p:spPr bwMode="auto">
          <a:xfrm>
            <a:off x="611188" y="1196975"/>
            <a:ext cx="7954962" cy="4302125"/>
          </a:xfrm>
          <a:prstGeom prst="rect">
            <a:avLst/>
          </a:prstGeom>
          <a:gradFill rotWithShape="1">
            <a:gsLst>
              <a:gs pos="0">
                <a:srgbClr val="F0B588"/>
              </a:gs>
              <a:gs pos="100000">
                <a:schemeClr val="bg1"/>
              </a:gs>
            </a:gsLst>
            <a:lin ang="2700000" scaled="1"/>
          </a:gra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indent="355600" algn="just"/>
            <a:r>
              <a:rPr lang="ru-RU" sz="2300">
                <a:latin typeface="Times New Roman" pitchFamily="18" charset="0"/>
                <a:cs typeface="Times New Roman" pitchFamily="18" charset="0"/>
              </a:rPr>
              <a:t>В случае отказа муниципального служащего от ознакомления с уведомлением составляется акт. </a:t>
            </a:r>
          </a:p>
          <a:p>
            <a:pPr indent="355600" algn="just"/>
            <a:r>
              <a:rPr lang="ru-RU" sz="2300">
                <a:latin typeface="Times New Roman" pitchFamily="18" charset="0"/>
                <a:cs typeface="Times New Roman" pitchFamily="18" charset="0"/>
              </a:rPr>
              <a:t>Акт является доказательством того, что муниципальному служащему предлагалось ознакомиться с уведомлением о расторжении трудового договора.</a:t>
            </a:r>
          </a:p>
          <a:p>
            <a:pPr indent="355600" algn="just"/>
            <a:r>
              <a:rPr lang="ru-RU" sz="2300" b="1">
                <a:latin typeface="Times New Roman" pitchFamily="18" charset="0"/>
                <a:cs typeface="Times New Roman" pitchFamily="18" charset="0"/>
              </a:rPr>
              <a:t>Важно,</a:t>
            </a:r>
            <a:r>
              <a:rPr lang="ru-RU" sz="2300">
                <a:latin typeface="Times New Roman" pitchFamily="18" charset="0"/>
                <a:cs typeface="Times New Roman" pitchFamily="18" charset="0"/>
              </a:rPr>
              <a:t> чтобы акт содержал подписи следующих лиц:</a:t>
            </a:r>
          </a:p>
          <a:p>
            <a:pPr indent="355600" algn="just"/>
            <a:r>
              <a:rPr lang="ru-RU" sz="2300">
                <a:latin typeface="Times New Roman" pitchFamily="18" charset="0"/>
                <a:cs typeface="Times New Roman" pitchFamily="18" charset="0"/>
              </a:rPr>
              <a:t>- ответственного лица, составившего уведомление о расторжении трудового договора и данный акт, с указанием должности;</a:t>
            </a:r>
          </a:p>
          <a:p>
            <a:pPr indent="355600" algn="just"/>
            <a:r>
              <a:rPr lang="ru-RU" sz="2300">
                <a:latin typeface="Times New Roman" pitchFamily="18" charset="0"/>
                <a:cs typeface="Times New Roman" pitchFamily="18" charset="0"/>
              </a:rPr>
              <a:t>- двух свидетелей, в присутствии которых муниципальный служащий был ознакомлен с уведомлением о расторжении трудового договора и отказался подписывать документ.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95513" y="0"/>
            <a:ext cx="6948487" cy="908050"/>
          </a:xfrm>
          <a:solidFill>
            <a:schemeClr val="accent2">
              <a:lumMod val="75000"/>
            </a:schemeClr>
          </a:solidFill>
        </p:spPr>
        <p:txBody>
          <a:bodyPr anchor="ctr">
            <a:noAutofit/>
          </a:bodyPr>
          <a:lstStyle/>
          <a:p>
            <a:pPr algn="ctr" eaLnBrk="1" hangingPunct="1">
              <a:defRPr/>
            </a:pPr>
            <a:r>
              <a:rPr lang="ru-RU" sz="2000" b="1" dirty="0">
                <a:solidFill>
                  <a:schemeClr val="bg1"/>
                </a:solidFill>
                <a:effectLst/>
                <a:latin typeface="Times New Roman" pitchFamily="18" charset="0"/>
                <a:cs typeface="Times New Roman" pitchFamily="18" charset="0"/>
              </a:rPr>
              <a:t>Расторжение трудового договора муниципальным служащим </a:t>
            </a:r>
            <a:r>
              <a:rPr lang="ru-RU" sz="2000" b="1" dirty="0" smtClean="0">
                <a:solidFill>
                  <a:schemeClr val="bg1"/>
                </a:solidFill>
                <a:effectLst/>
                <a:latin typeface="Times New Roman" pitchFamily="18" charset="0"/>
                <a:cs typeface="Times New Roman" pitchFamily="18" charset="0"/>
              </a:rPr>
              <a:t>до </a:t>
            </a:r>
            <a:r>
              <a:rPr lang="ru-RU" sz="2000" b="1" dirty="0">
                <a:solidFill>
                  <a:schemeClr val="bg1"/>
                </a:solidFill>
                <a:effectLst/>
                <a:latin typeface="Times New Roman" pitchFamily="18" charset="0"/>
                <a:cs typeface="Times New Roman" pitchFamily="18" charset="0"/>
              </a:rPr>
              <a:t>истечения срока испытания</a:t>
            </a: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/>
        </p:nvGraphicFramePr>
        <p:xfrm>
          <a:off x="10972800" y="3143250"/>
          <a:ext cx="207963" cy="365125"/>
        </p:xfrm>
        <a:graphic>
          <a:graphicData uri="http://schemas.openxmlformats.org/drawingml/2006/table">
            <a:tbl>
              <a:tblPr/>
              <a:tblGrid>
                <a:gridCol w="208280"/>
              </a:tblGrid>
              <a:tr h="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  <p:sp>
        <p:nvSpPr>
          <p:cNvPr id="22536" name="Прямоугольник 8"/>
          <p:cNvSpPr>
            <a:spLocks noChangeArrowheads="1"/>
          </p:cNvSpPr>
          <p:nvPr/>
        </p:nvSpPr>
        <p:spPr bwMode="auto">
          <a:xfrm>
            <a:off x="577850" y="1196975"/>
            <a:ext cx="8029575" cy="984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endParaRPr lang="ru-RU" sz="1600" b="1"/>
          </a:p>
          <a:p>
            <a:endParaRPr lang="ru-RU"/>
          </a:p>
          <a:p>
            <a:pPr algn="just"/>
            <a:endParaRPr lang="ru-RU" sz="2400" b="1" i="1">
              <a:solidFill>
                <a:srgbClr val="000000"/>
              </a:solidFill>
            </a:endParaRPr>
          </a:p>
        </p:txBody>
      </p:sp>
      <p:sp>
        <p:nvSpPr>
          <p:cNvPr id="22537" name="Прямоугольник 4"/>
          <p:cNvSpPr>
            <a:spLocks noChangeArrowheads="1"/>
          </p:cNvSpPr>
          <p:nvPr/>
        </p:nvSpPr>
        <p:spPr bwMode="auto">
          <a:xfrm>
            <a:off x="684213" y="2274888"/>
            <a:ext cx="7848600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endParaRPr lang="ru-RU" sz="160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160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160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160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16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538" name="Прямоугольник 3"/>
          <p:cNvSpPr>
            <a:spLocks noChangeArrowheads="1"/>
          </p:cNvSpPr>
          <p:nvPr/>
        </p:nvSpPr>
        <p:spPr bwMode="auto">
          <a:xfrm>
            <a:off x="577850" y="1412875"/>
            <a:ext cx="7954963" cy="4362450"/>
          </a:xfrm>
          <a:prstGeom prst="rect">
            <a:avLst/>
          </a:prstGeom>
          <a:gradFill rotWithShape="1">
            <a:gsLst>
              <a:gs pos="0">
                <a:srgbClr val="F0B588"/>
              </a:gs>
              <a:gs pos="100000">
                <a:srgbClr val="FFFFFF"/>
              </a:gs>
            </a:gsLst>
            <a:path path="rect">
              <a:fillToRect r="100000" b="100000"/>
            </a:path>
          </a:gra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ru-RU" sz="2800">
                <a:latin typeface="Times New Roman" pitchFamily="18" charset="0"/>
                <a:cs typeface="Times New Roman" pitchFamily="18" charset="0"/>
              </a:rPr>
              <a:t>Действующее законодательство позволяет муниципальному служащему в течение срока испытания и до истечения срока испытания расторгнуть трудовой договор по собственной инициативе. </a:t>
            </a:r>
          </a:p>
          <a:p>
            <a:pPr algn="just"/>
            <a:r>
              <a:rPr lang="ru-RU" sz="2800" b="1">
                <a:latin typeface="Times New Roman" pitchFamily="18" charset="0"/>
                <a:cs typeface="Times New Roman" pitchFamily="18" charset="0"/>
              </a:rPr>
              <a:t>В этом случае, муниципальный служащий обязан предупредить представителя нанимателя (работодателя) о расторжении трудового договора в письменной форме не за две недели, а за три дня (статья 71 ТК РФ).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95513" y="0"/>
            <a:ext cx="6948487" cy="908050"/>
          </a:xfrm>
          <a:solidFill>
            <a:schemeClr val="accent2">
              <a:lumMod val="75000"/>
            </a:schemeClr>
          </a:solidFill>
        </p:spPr>
        <p:txBody>
          <a:bodyPr anchor="ctr">
            <a:noAutofit/>
          </a:bodyPr>
          <a:lstStyle/>
          <a:p>
            <a:pPr algn="ctr" eaLnBrk="1" hangingPunct="1">
              <a:defRPr/>
            </a:pPr>
            <a:r>
              <a:rPr lang="ru-RU" sz="2000" b="1" dirty="0">
                <a:solidFill>
                  <a:schemeClr val="bg1"/>
                </a:solidFill>
                <a:effectLst/>
                <a:latin typeface="Times New Roman" pitchFamily="18" charset="0"/>
                <a:cs typeface="Times New Roman" pitchFamily="18" charset="0"/>
              </a:rPr>
              <a:t>Установление административной ответственности за нарушение трудового законодательства</a:t>
            </a: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/>
        </p:nvGraphicFramePr>
        <p:xfrm>
          <a:off x="10972800" y="3143250"/>
          <a:ext cx="207963" cy="365125"/>
        </p:xfrm>
        <a:graphic>
          <a:graphicData uri="http://schemas.openxmlformats.org/drawingml/2006/table">
            <a:tbl>
              <a:tblPr/>
              <a:tblGrid>
                <a:gridCol w="208280"/>
              </a:tblGrid>
              <a:tr h="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  <p:sp>
        <p:nvSpPr>
          <p:cNvPr id="23560" name="Прямоугольник 8"/>
          <p:cNvSpPr>
            <a:spLocks noChangeArrowheads="1"/>
          </p:cNvSpPr>
          <p:nvPr/>
        </p:nvSpPr>
        <p:spPr bwMode="auto">
          <a:xfrm>
            <a:off x="577850" y="1196975"/>
            <a:ext cx="8029575" cy="984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endParaRPr lang="ru-RU" sz="1600" b="1"/>
          </a:p>
          <a:p>
            <a:endParaRPr lang="ru-RU"/>
          </a:p>
          <a:p>
            <a:pPr algn="just"/>
            <a:endParaRPr lang="ru-RU" sz="2400" b="1" i="1">
              <a:solidFill>
                <a:srgbClr val="000000"/>
              </a:solidFill>
            </a:endParaRPr>
          </a:p>
        </p:txBody>
      </p:sp>
      <p:sp>
        <p:nvSpPr>
          <p:cNvPr id="23561" name="Прямоугольник 4"/>
          <p:cNvSpPr>
            <a:spLocks noChangeArrowheads="1"/>
          </p:cNvSpPr>
          <p:nvPr/>
        </p:nvSpPr>
        <p:spPr bwMode="auto">
          <a:xfrm>
            <a:off x="684213" y="2274888"/>
            <a:ext cx="7848600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endParaRPr lang="ru-RU" sz="160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160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160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160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16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562" name="Прямоугольник 3"/>
          <p:cNvSpPr>
            <a:spLocks noChangeArrowheads="1"/>
          </p:cNvSpPr>
          <p:nvPr/>
        </p:nvSpPr>
        <p:spPr bwMode="auto">
          <a:xfrm>
            <a:off x="576263" y="981075"/>
            <a:ext cx="8031162" cy="554355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100000">
                <a:srgbClr val="F0B588"/>
              </a:gs>
            </a:gsLst>
            <a:lin ang="2700000" scaled="1"/>
          </a:gra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85750" indent="449263" algn="just"/>
            <a:r>
              <a:rPr lang="ru-RU" sz="21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1. Нарушение трудового законодательства и иных нормативных правовых актов, содержащих нормы трудового права, если иное не предусмотрено частями 2 и 3 статьи 5.27 и статьей 5.27.1 КоАП, -</a:t>
            </a:r>
          </a:p>
          <a:p>
            <a:pPr marL="285750" indent="449263" algn="just"/>
            <a:r>
              <a:rPr lang="ru-RU" sz="21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влечет предупреждение или наложение административного штрафа на должностных лиц в размере от одной тысячи до пяти тысяч рублей; на юридических лиц - от тридцати тысяч до пятидесяти тысяч рублей.</a:t>
            </a:r>
          </a:p>
          <a:p>
            <a:pPr marL="285750" indent="449263" algn="just"/>
            <a:r>
              <a:rPr lang="ru-RU" sz="21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4. Совершение административного правонарушения, предусмотренного частью 1 настоящей статьи, лицом, ранее подвергнутым административному наказанию за аналогичное административное правонарушение, -</a:t>
            </a:r>
          </a:p>
          <a:p>
            <a:pPr marL="285750" indent="449263" algn="just"/>
            <a:r>
              <a:rPr lang="ru-RU" sz="21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влечет наложение административного штрафа на должностных лиц в размере от десяти тысяч до двадцати тысяч рублей или дисквалификацию на срок от одного года до трех лет; на юридических лиц - от пятидесяти тысяч до семидесяти тысяч рублей.</a:t>
            </a:r>
            <a:endParaRPr lang="ru-RU" sz="2100" b="1">
              <a:solidFill>
                <a:srgbClr val="0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спект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Классическая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3583</TotalTime>
  <Words>1271</Words>
  <Application>Microsoft Office PowerPoint</Application>
  <PresentationFormat>Экран (4:3)</PresentationFormat>
  <Paragraphs>97</Paragraphs>
  <Slides>17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Шаблон оформления</vt:lpstr>
      </vt:variant>
      <vt:variant>
        <vt:i4>4</vt:i4>
      </vt:variant>
      <vt:variant>
        <vt:lpstr>Заголовки слайдов</vt:lpstr>
      </vt:variant>
      <vt:variant>
        <vt:i4>17</vt:i4>
      </vt:variant>
    </vt:vector>
  </HeadingPairs>
  <TitlesOfParts>
    <vt:vector size="26" baseType="lpstr">
      <vt:lpstr>Arial</vt:lpstr>
      <vt:lpstr>Wingdings 2</vt:lpstr>
      <vt:lpstr>Verdana</vt:lpstr>
      <vt:lpstr>Calibri</vt:lpstr>
      <vt:lpstr>Times New Roman</vt:lpstr>
      <vt:lpstr>Аспект</vt:lpstr>
      <vt:lpstr>Аспект</vt:lpstr>
      <vt:lpstr>Аспект</vt:lpstr>
      <vt:lpstr>Аспект</vt:lpstr>
      <vt:lpstr> ПРАКТИКА УСТАНОВЛЕНИЯ ИСПЫТАНИЯ ПРИ ЗАКЛЮЧЕНИИ ТРУДОВОГО ДОГОВОРА С МУНИЦИПАЛЬНЫМ СЛУЖАЩИМ</vt:lpstr>
      <vt:lpstr>Слайд 2</vt:lpstr>
      <vt:lpstr>Цель установления испытания</vt:lpstr>
      <vt:lpstr>Основания для назначения испытания</vt:lpstr>
      <vt:lpstr>Перечень случаев когда испытание  не устанавливается</vt:lpstr>
      <vt:lpstr>Порядок установления испытания</vt:lpstr>
      <vt:lpstr>Периоды, которые не входят в срок испытания</vt:lpstr>
      <vt:lpstr>Этапы прохождения испытания</vt:lpstr>
      <vt:lpstr>    2. Этап прохождения испытания  1. В период прохождения испытания муниципальный служащий: - изучает нормативные правовые акты РФ и Пензенской области, применительно к исполнению должностных обязанностей, в том числе нормативные правовые акты, регламентирующие деятельность органа местного самоуправления; - выполняет практические задания в соответствии с должностной инструкцией;  - овладевает навыками по занимаемой должности, повышает уровень профессиональных знаний. 2. Непосредственный руководитель муниципального служащего, кадровая служба осуществляют постоянный контроль за прохождением муниципальным служащим испытания. </vt:lpstr>
      <vt:lpstr>3. Этап подведения итогов испытания 1. По итогам прохождения испытания непосредственный руководитель готовит заключение о результате испытания. При оформлении заключения : - приводится перечень основных заданий, выполненных муниципальным служащим в соответствии с должностной инструкцией, дается оценка их результатов; - дается оценка профессиональных и личностных качеств муниципального служащего по предложенным критериям; - делается вывод о прохождении испытания. 2. Непосредственный руководитель представляет заключение о результате испытания в кадровую службу. К заключению прилагаются план прохождения испытания и документы, подтверждающие результат испытания. Такими документами могут быть: - служебные записки непосредственного руководителя с указанием плановых обязанностей и непосредственно выполненных; - отчеты муниципального служащего о проделанной работе за отчетный период (день, неделю и т.д.); - письменные обращения граждан; - объяснительные муниципального служащего; - приказы о наложении дисциплинарного взыскания и другие документы. 3. Принятие решения работодателем о результатах испытания. 4. Приобщение заключения к личному делу муниципального служащего. 5. Ознакомление муниципального служащего с заключением. </vt:lpstr>
      <vt:lpstr>Результаты испытания</vt:lpstr>
      <vt:lpstr>Расторжение трудового договора в связи с неудовлетворительными результатами испытания</vt:lpstr>
      <vt:lpstr>Расторжение трудового договора в связи с неудовлетворительными результатами испытания</vt:lpstr>
      <vt:lpstr>Уведомление о расторжении трудового договора</vt:lpstr>
      <vt:lpstr>Акт об отказе муниципального служащего от ознакомления с уведомлением</vt:lpstr>
      <vt:lpstr>Расторжение трудового договора муниципальным служащим до истечения срока испытания</vt:lpstr>
      <vt:lpstr>Установление административной ответственности за нарушение трудового законодательства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 проведении аттестации муниципальных служащих</dc:title>
  <dc:creator>Evstratova</dc:creator>
  <cp:lastModifiedBy>Admin</cp:lastModifiedBy>
  <cp:revision>579</cp:revision>
  <cp:lastPrinted>2014-04-16T07:43:15Z</cp:lastPrinted>
  <dcterms:created xsi:type="dcterms:W3CDTF">2010-05-26T04:09:55Z</dcterms:created>
  <dcterms:modified xsi:type="dcterms:W3CDTF">2015-10-22T21:23:13Z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0x0101001F786F3915C191458A14E061B2039E9C</vt:lpwstr>
  </property>
  <property fmtid="{D5CDD505-2E9C-101B-9397-08002B2CF9AE}" pid="3" name="vti_description">
    <vt:lpwstr>&lt;div&gt;&lt;strong&gt;Порядок предложения вакантных должностей &lt;/strong&gt;служащим, замещающим сокращаемые должности гражданской службы&lt;/div&gt;</vt:lpwstr>
  </property>
  <property fmtid="{D5CDD505-2E9C-101B-9397-08002B2CF9AE}" pid="4" name="DocDate">
    <vt:lpwstr>2014-04-19T23:00:00Z</vt:lpwstr>
  </property>
  <property fmtid="{D5CDD505-2E9C-101B-9397-08002B2CF9AE}" pid="5" name="Description">
    <vt:lpwstr/>
  </property>
  <property fmtid="{D5CDD505-2E9C-101B-9397-08002B2CF9AE}" pid="6" name="docType">
    <vt:lpwstr>44</vt:lpwstr>
  </property>
</Properties>
</file>