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1"/>
  </p:notesMasterIdLst>
  <p:sldIdLst>
    <p:sldId id="311" r:id="rId5"/>
    <p:sldId id="353" r:id="rId6"/>
    <p:sldId id="371" r:id="rId7"/>
    <p:sldId id="363" r:id="rId8"/>
    <p:sldId id="364" r:id="rId9"/>
    <p:sldId id="365" r:id="rId10"/>
    <p:sldId id="366" r:id="rId11"/>
    <p:sldId id="367" r:id="rId12"/>
    <p:sldId id="374" r:id="rId13"/>
    <p:sldId id="375" r:id="rId14"/>
    <p:sldId id="368" r:id="rId15"/>
    <p:sldId id="369" r:id="rId16"/>
    <p:sldId id="376" r:id="rId17"/>
    <p:sldId id="377" r:id="rId18"/>
    <p:sldId id="378" r:id="rId19"/>
    <p:sldId id="379" r:id="rId20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CC0066"/>
    <a:srgbClr val="FF9900"/>
    <a:srgbClr val="980251"/>
    <a:srgbClr val="2A5A7E"/>
    <a:srgbClr val="326A94"/>
    <a:srgbClr val="FFFFFF"/>
    <a:srgbClr val="609CC9"/>
    <a:srgbClr val="FFFF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876" autoAdjust="0"/>
    <p:restoredTop sz="94628" autoAdjust="0"/>
  </p:normalViewPr>
  <p:slideViewPr>
    <p:cSldViewPr showGuides="1">
      <p:cViewPr>
        <p:scale>
          <a:sx n="75" d="100"/>
          <a:sy n="75" d="100"/>
        </p:scale>
        <p:origin x="-660" y="-5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80" d="100"/>
          <a:sy n="80" d="100"/>
        </p:scale>
        <p:origin x="-1974" y="-90"/>
      </p:cViewPr>
      <p:guideLst>
        <p:guide orient="horz" pos="3132"/>
        <p:guide pos="213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A7C75B-2B5E-40F7-94AF-4C7BFE659077}" type="doc">
      <dgm:prSet loTypeId="urn:microsoft.com/office/officeart/2005/8/layout/orgChart1" loCatId="hierarchy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E7F9454E-A8BD-4861-AE0F-E6AEFCAC23B3}" type="pres">
      <dgm:prSet presAssocID="{07A7C75B-2B5E-40F7-94AF-4C7BFE65907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65DE55CB-0A4A-486C-81C9-AA978312D888}" type="presOf" srcId="{07A7C75B-2B5E-40F7-94AF-4C7BFE659077}" destId="{E7F9454E-A8BD-4861-AE0F-E6AEFCAC23B3}" srcOrd="0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1" y="1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DBF48FB-6670-4A81-B0AC-43DC1501C838}" type="datetimeFigureOut">
              <a:rPr lang="ru-RU"/>
              <a:pPr>
                <a:defRPr/>
              </a:pPr>
              <a:t>22.10.2015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46125"/>
            <a:ext cx="4970463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22693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027EE72-AB32-4238-B7B3-550A7F318C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4437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27EE72-AB32-4238-B7B3-550A7F318C25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8766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hyperlink" Target="http://www.yarregion.ru/SiteAssets/About/symbol_reg/jrsl-o-clr-CR.jpg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000100" y="1820206"/>
            <a:ext cx="7215238" cy="1828800"/>
          </a:xfrm>
        </p:spPr>
        <p:txBody>
          <a:bodyPr lIns="45720" rIns="45720" bIns="45720">
            <a:normAutofit/>
          </a:bodyPr>
          <a:lstStyle>
            <a:lvl1pPr algn="ctr">
              <a:defRPr sz="6000" b="0">
                <a:solidFill>
                  <a:srgbClr val="990000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  <a:extLst/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Правительство 1"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u1204_1484_green_3d_abstract - черно-белый светлый.jpg"/>
          <p:cNvPicPr>
            <a:picLocks noChangeAspect="1"/>
          </p:cNvPicPr>
          <p:nvPr userDrawn="1"/>
        </p:nvPicPr>
        <p:blipFill>
          <a:blip r:embed="rId3" cstate="print"/>
          <a:srcRect l="19275" t="66800" r="8244" b="16400"/>
          <a:stretch>
            <a:fillRect/>
          </a:stretch>
        </p:blipFill>
        <p:spPr>
          <a:xfrm>
            <a:off x="2376420" y="-171400"/>
            <a:ext cx="6624736" cy="1152128"/>
          </a:xfrm>
          <a:prstGeom prst="roundRect">
            <a:avLst/>
          </a:prstGeom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42844" y="1071546"/>
            <a:ext cx="8858312" cy="5429289"/>
          </a:xfrm>
          <a:prstGeom prst="roundRect">
            <a:avLst>
              <a:gd name="adj" fmla="val 2081"/>
            </a:avLst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  <a:effectLst>
            <a:outerShdw blurRad="50800" dist="38100" dir="5400000" sx="101000" sy="101000" algn="t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 userDrawn="1"/>
        </p:nvSpPr>
        <p:spPr bwMode="auto">
          <a:xfrm>
            <a:off x="697260" y="548680"/>
            <a:ext cx="17145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900" b="1" spc="60" baseline="0" dirty="0">
                <a:solidFill>
                  <a:srgbClr val="980251"/>
                </a:solidFill>
                <a:effectLst/>
                <a:latin typeface="+mj-lt"/>
                <a:cs typeface="Arial" charset="0"/>
              </a:rPr>
              <a:t>Правительство</a:t>
            </a:r>
          </a:p>
          <a:p>
            <a:pPr>
              <a:defRPr/>
            </a:pPr>
            <a:r>
              <a:rPr lang="ru-RU" sz="900" b="1" spc="60" baseline="0" dirty="0">
                <a:solidFill>
                  <a:srgbClr val="980251"/>
                </a:solidFill>
                <a:effectLst/>
                <a:latin typeface="+mj-lt"/>
                <a:cs typeface="Arial" charset="0"/>
              </a:rPr>
              <a:t>Ярославской </a:t>
            </a:r>
            <a:r>
              <a:rPr lang="ru-RU" sz="900" b="1" spc="60" baseline="0" dirty="0" smtClean="0">
                <a:solidFill>
                  <a:srgbClr val="980251"/>
                </a:solidFill>
                <a:effectLst/>
                <a:latin typeface="+mj-lt"/>
                <a:cs typeface="Arial" charset="0"/>
              </a:rPr>
              <a:t>области</a:t>
            </a:r>
            <a:endParaRPr lang="ru-RU" sz="900" b="1" spc="60" baseline="0" dirty="0">
              <a:solidFill>
                <a:srgbClr val="980251"/>
              </a:solidFill>
              <a:effectLst/>
              <a:latin typeface="+mj-lt"/>
              <a:cs typeface="Arial" charset="0"/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2521156" y="80728"/>
            <a:ext cx="6480000" cy="900000"/>
          </a:xfrm>
        </p:spPr>
        <p:txBody>
          <a:bodyPr vert="horz" anchor="t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lang="ru-RU" sz="2500" b="1" kern="1200" cap="none" dirty="0">
                <a:solidFill>
                  <a:srgbClr val="990000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pic>
        <p:nvPicPr>
          <p:cNvPr id="23554" name="Picture 2" descr="jrsl-o-clr-CR1.jpg">
            <a:hlinkClick r:id="rId4"/>
          </p:cNvPr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16728"/>
            <a:ext cx="484069" cy="8640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C5270-0F9B-4122-BEA5-EF71CB616105}" type="datetimeFigureOut">
              <a:rPr lang="ru-RU" smtClean="0"/>
              <a:t>22.10.2015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94ECC-5683-4A54-9D02-E62EDB9573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120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 userDrawn="1"/>
        </p:nvSpPr>
        <p:spPr>
          <a:xfrm>
            <a:off x="323528" y="332656"/>
            <a:ext cx="8496944" cy="6192688"/>
          </a:xfrm>
          <a:prstGeom prst="roundRect">
            <a:avLst>
              <a:gd name="adj" fmla="val 2791"/>
            </a:avLst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  <a:effectLst>
            <a:outerShdw blurRad="50800" dist="38100" dir="5400000" sx="101000" sy="101000" algn="t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 descr="u1204_1484_green_3d_abstract - черно-белый светлый.jpg"/>
          <p:cNvPicPr>
            <a:picLocks noChangeAspect="1"/>
          </p:cNvPicPr>
          <p:nvPr userDrawn="1"/>
        </p:nvPicPr>
        <p:blipFill>
          <a:blip r:embed="rId6" cstate="print"/>
          <a:srcRect l="8836" t="9317" r="6305" b="14300"/>
          <a:stretch>
            <a:fillRect/>
          </a:stretch>
        </p:blipFill>
        <p:spPr>
          <a:xfrm>
            <a:off x="539552" y="476672"/>
            <a:ext cx="8064896" cy="5400600"/>
          </a:xfrm>
          <a:prstGeom prst="roundRect">
            <a:avLst>
              <a:gd name="adj" fmla="val 2795"/>
            </a:avLst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1031" name="Текст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 smtClean="0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smtClean="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5D580DDE-AC06-44AB-8D65-7B645A653E7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600" b="0" kern="1200">
          <a:solidFill>
            <a:srgbClr val="990000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fontAlgn="base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j-lt"/>
          <a:ea typeface="+mn-ea"/>
          <a:cs typeface="+mn-cs"/>
        </a:defRPr>
      </a:lvl1pPr>
      <a:lvl2pPr marL="547688" indent="-200025" algn="l" rtl="0" fontAlgn="base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j-lt"/>
          <a:ea typeface="+mn-ea"/>
          <a:cs typeface="+mn-cs"/>
        </a:defRPr>
      </a:lvl2pPr>
      <a:lvl3pPr marL="785813" indent="-182563" algn="l" rtl="0" fontAlgn="base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j-lt"/>
          <a:ea typeface="+mn-ea"/>
          <a:cs typeface="+mn-cs"/>
        </a:defRPr>
      </a:lvl3pPr>
      <a:lvl4pPr marL="1023938" indent="-182563" algn="l" rtl="0" fontAlgn="base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j-lt"/>
          <a:ea typeface="+mn-ea"/>
          <a:cs typeface="+mn-cs"/>
        </a:defRPr>
      </a:lvl4pPr>
      <a:lvl5pPr marL="1279525" indent="-182563" algn="l" rtl="0" fontAlgn="base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j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consultantplus://offline/ref=65B1144CC30A1D6603DFCC298C8FCFF32999BBEE2E15B5D1A40B2F3D2029FE5BCEF385BAECQ9H2L" TargetMode="Externa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images.yandex.ru/yandsearch?source=wiz&amp;fp=8&amp;img_url=http://img1.liveinternet.ru/images/attach/c/7/94/891/94891817_12_12_12.jpg&amp;uinfo=ww-1903-wh-901-fw-1678-fh-598-pd-1&amp;p=8&amp;text=%D0%BA%D0%B0%D1%80%D1%82%D0%B8%D0%BD%D0%BA%D0%B8%20%D0%B4%D0%BB%D1%8F%20%D0%BF%D1%80%D0%B5%D0%B7%D0%B5%D0%BD%D1%82%D0%B0%D1%86%D0%B8%D0%B9&amp;noreask=1&amp;pos=242&amp;rpt=simage&amp;lr=16" TargetMode="Externa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images.yandex.ru/yandsearch?source=wiz&amp;fp=8&amp;img_url=http://img1.liveinternet.ru/images/attach/c/7/94/891/94891817_12_12_12.jpg&amp;uinfo=ww-1903-wh-901-fw-1678-fh-598-pd-1&amp;p=8&amp;text=%D0%BA%D0%B0%D1%80%D1%82%D0%B8%D0%BD%D0%BA%D0%B8%20%D0%B4%D0%BB%D1%8F%20%D0%BF%D1%80%D0%B5%D0%B7%D0%B5%D0%BD%D1%82%D0%B0%D1%86%D0%B8%D0%B9&amp;noreask=1&amp;pos=242&amp;rpt=simage&amp;lr=16" TargetMode="Externa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garantF1://57974257.0" TargetMode="External"/><Relationship Id="rId13" Type="http://schemas.openxmlformats.org/officeDocument/2006/relationships/hyperlink" Target="garantF1://57974265.0" TargetMode="External"/><Relationship Id="rId3" Type="http://schemas.openxmlformats.org/officeDocument/2006/relationships/image" Target="../media/image6.jpeg"/><Relationship Id="rId7" Type="http://schemas.openxmlformats.org/officeDocument/2006/relationships/hyperlink" Target="garantF1://57974263.0" TargetMode="External"/><Relationship Id="rId12" Type="http://schemas.openxmlformats.org/officeDocument/2006/relationships/hyperlink" Target="garantF1://57974268.0" TargetMode="External"/><Relationship Id="rId2" Type="http://schemas.openxmlformats.org/officeDocument/2006/relationships/hyperlink" Target="http://images.yandex.ru/yandsearch?source=wiz&amp;fp=8&amp;img_url=http://img1.liveinternet.ru/images/attach/c/7/94/891/94891817_12_12_12.jpg&amp;uinfo=ww-1903-wh-901-fw-1678-fh-598-pd-1&amp;p=8&amp;text=%D0%BA%D0%B0%D1%80%D1%82%D0%B8%D0%BD%D0%BA%D0%B8%20%D0%B4%D0%BB%D1%8F%20%D0%BF%D1%80%D0%B5%D0%B7%D0%B5%D0%BD%D1%82%D0%B0%D1%86%D0%B8%D0%B9&amp;noreask=1&amp;pos=242&amp;rpt=simage&amp;lr=16" TargetMode="External"/><Relationship Id="rId16" Type="http://schemas.openxmlformats.org/officeDocument/2006/relationships/hyperlink" Target="garantF1://57974840.0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garantF1://57974250.0" TargetMode="External"/><Relationship Id="rId11" Type="http://schemas.openxmlformats.org/officeDocument/2006/relationships/hyperlink" Target="garantF1://57974282.0" TargetMode="External"/><Relationship Id="rId5" Type="http://schemas.openxmlformats.org/officeDocument/2006/relationships/hyperlink" Target="garantF1://10064072.7792" TargetMode="External"/><Relationship Id="rId15" Type="http://schemas.openxmlformats.org/officeDocument/2006/relationships/hyperlink" Target="garantF1://57974561.0" TargetMode="External"/><Relationship Id="rId10" Type="http://schemas.openxmlformats.org/officeDocument/2006/relationships/hyperlink" Target="garantF1://57974730.1" TargetMode="External"/><Relationship Id="rId4" Type="http://schemas.openxmlformats.org/officeDocument/2006/relationships/hyperlink" Target="garantF1://10064072.7791" TargetMode="External"/><Relationship Id="rId9" Type="http://schemas.openxmlformats.org/officeDocument/2006/relationships/hyperlink" Target="garantF1://57974259.0" TargetMode="External"/><Relationship Id="rId14" Type="http://schemas.openxmlformats.org/officeDocument/2006/relationships/hyperlink" Target="garantF1://57974255.0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images.yandex.ru/yandsearch?source=wiz&amp;fp=8&amp;img_url=http://img1.liveinternet.ru/images/attach/c/7/94/891/94891817_12_12_12.jpg&amp;uinfo=ww-1903-wh-901-fw-1678-fh-598-pd-1&amp;p=8&amp;text=%D0%BA%D0%B0%D1%80%D1%82%D0%B8%D0%BD%D0%BA%D0%B8%20%D0%B4%D0%BB%D1%8F%20%D0%BF%D1%80%D0%B5%D0%B7%D0%B5%D0%BD%D1%82%D0%B0%D1%86%D0%B8%D0%B9&amp;noreask=1&amp;pos=242&amp;rpt=simage&amp;lr=16" TargetMode="Externa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images.yandex.ru/yandsearch?source=wiz&amp;fp=8&amp;img_url=http://img1.liveinternet.ru/images/attach/c/7/94/891/94891817_12_12_12.jpg&amp;uinfo=ww-1903-wh-901-fw-1678-fh-598-pd-1&amp;p=8&amp;text=%D0%BA%D0%B0%D1%80%D1%82%D0%B8%D0%BD%D0%BA%D0%B8%20%D0%B4%D0%BB%D1%8F%20%D0%BF%D1%80%D0%B5%D0%B7%D0%B5%D0%BD%D1%82%D0%B0%D1%86%D0%B8%D0%B9&amp;noreask=1&amp;pos=242&amp;rpt=simage&amp;lr=16" TargetMode="Externa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images.yandex.ru/yandsearch?source=wiz&amp;fp=8&amp;img_url=http://img1.liveinternet.ru/images/attach/c/7/94/891/94891817_12_12_12.jpg&amp;uinfo=ww-1903-wh-901-fw-1678-fh-598-pd-1&amp;p=8&amp;text=%D0%BA%D0%B0%D1%80%D1%82%D0%B8%D0%BD%D0%BA%D0%B8%20%D0%B4%D0%BB%D1%8F%20%D0%BF%D1%80%D0%B5%D0%B7%D0%B5%D0%BD%D1%82%D0%B0%D1%86%D0%B8%D0%B9&amp;noreask=1&amp;pos=242&amp;rpt=simage&amp;lr=16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1556792"/>
            <a:ext cx="7215238" cy="3240360"/>
          </a:xfrm>
        </p:spPr>
        <p:txBody>
          <a:bodyPr anchor="ctr">
            <a:noAutofit/>
          </a:bodyPr>
          <a:lstStyle/>
          <a:p>
            <a:pPr lvl="0"/>
            <a:r>
              <a:rPr lang="ru-RU" sz="3600" b="1" dirty="0" smtClean="0">
                <a:effectLst/>
              </a:rPr>
              <a:t> </a:t>
            </a:r>
            <a:r>
              <a:rPr lang="ru-RU" sz="4000" b="1" dirty="0" smtClean="0">
                <a:solidFill>
                  <a:schemeClr val="tx1"/>
                </a:solidFill>
                <a:effectLst/>
              </a:rPr>
              <a:t>РАЗГРАНИЧЕНИЕ ТРУДОВОГО ДОГОВОРА И ГРАЖДАНСКОГО ПРАВОВОГО ДОГОВОРА</a:t>
            </a:r>
            <a:endParaRPr lang="ru-RU" sz="4000" b="1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51520" y="116632"/>
            <a:ext cx="2016224" cy="8640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915816" y="0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Правовая база</a:t>
            </a:r>
            <a:endParaRPr lang="ru-RU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1268760"/>
            <a:ext cx="8640960" cy="4708981"/>
          </a:xfrm>
          <a:prstGeom prst="rect">
            <a:avLst/>
          </a:prstGeom>
          <a:noFill/>
          <a:ln>
            <a:solidFill>
              <a:srgbClr val="CC0066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3000" b="1" dirty="0" smtClean="0"/>
              <a:t>- Трудовой кодекс РФ;</a:t>
            </a:r>
          </a:p>
          <a:p>
            <a:pPr algn="just"/>
            <a:r>
              <a:rPr lang="ru-RU" sz="3000" b="1" dirty="0" smtClean="0"/>
              <a:t>- Гражданский кодекс РФ;</a:t>
            </a:r>
          </a:p>
          <a:p>
            <a:pPr algn="just"/>
            <a:r>
              <a:rPr lang="ru-RU" sz="3000" b="1" dirty="0" smtClean="0"/>
              <a:t>- Кодекс Российской Федерации  об административных правонарушениях;</a:t>
            </a:r>
          </a:p>
          <a:p>
            <a:pPr algn="just"/>
            <a:r>
              <a:rPr lang="ru-RU" sz="3000" b="1" dirty="0" smtClean="0"/>
              <a:t>- Постановление Пленума ВС РФ от 17.03.2004 № 2 «О применении судами Российской Федерации Трудового кодекса Российской Федерации»;</a:t>
            </a:r>
          </a:p>
          <a:p>
            <a:pPr algn="just"/>
            <a:r>
              <a:rPr lang="ru-RU" sz="3000" b="1" dirty="0" smtClean="0"/>
              <a:t>- письмо Фонда социального страхования РФ от 20.05.1997                         № 051/160-97</a:t>
            </a:r>
            <a:endParaRPr lang="ru-RU" sz="3000" b="1" dirty="0"/>
          </a:p>
        </p:txBody>
      </p:sp>
    </p:spTree>
    <p:extLst>
      <p:ext uri="{BB962C8B-B14F-4D97-AF65-F5344CB8AC3E}">
        <p14:creationId xmlns:p14="http://schemas.microsoft.com/office/powerpoint/2010/main" val="373782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1628799"/>
            <a:ext cx="7992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/>
              <a:t> 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16632"/>
            <a:ext cx="2016224" cy="8640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11760" y="-99392"/>
            <a:ext cx="6552728" cy="1080120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chemeClr val="tx1"/>
                </a:solidFill>
              </a:rPr>
              <a:t>Основные отличия трудового договора от гражданско-правового договора (ч.2 ст. 21, ч.2 ст. 22, ст. 57 ТК РФ; гл. 37, 38, 39, 40, 41 ГК РФ)</a:t>
            </a:r>
            <a:endParaRPr lang="ru-RU" sz="1800" dirty="0">
              <a:solidFill>
                <a:schemeClr val="tx1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431698"/>
              </p:ext>
            </p:extLst>
          </p:nvPr>
        </p:nvGraphicFramePr>
        <p:xfrm>
          <a:off x="588616" y="1412776"/>
          <a:ext cx="7871816" cy="43892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35908"/>
                <a:gridCol w="3935908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Трудовой договор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solidFill>
                            <a:schemeClr val="tx1"/>
                          </a:solidFill>
                        </a:rPr>
                        <a:t>Гражданско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 – правовой договор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5705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Стороны договора</a:t>
                      </a:r>
                      <a:endParaRPr lang="ru-RU" sz="18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57051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Работодатель и работник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Заказчик и исполнитель</a:t>
                      </a:r>
                      <a:endParaRPr lang="ru-RU" sz="1800" dirty="0"/>
                    </a:p>
                  </a:txBody>
                  <a:tcPr/>
                </a:tc>
              </a:tr>
              <a:tr h="55705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Договор регулирует</a:t>
                      </a:r>
                      <a:endParaRPr lang="ru-RU" sz="18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57051"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/>
                        <a:t>Личное выполнение работником определенных трудовых функций (работа по должности в соответствии со штатным расписанием, профессии, специальности с указанием квалификации, конкретного вида поручаемой работы)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/>
                        <a:t>Выполнение конкретной разовой работы или</a:t>
                      </a:r>
                      <a:r>
                        <a:rPr lang="ru-RU" sz="1800" baseline="0" dirty="0" smtClean="0"/>
                        <a:t> </a:t>
                      </a:r>
                      <a:r>
                        <a:rPr lang="ru-RU" sz="1800" dirty="0" smtClean="0"/>
                        <a:t>оказание определенной услуги</a:t>
                      </a:r>
                      <a:r>
                        <a:rPr lang="ru-RU" sz="1800" baseline="0" dirty="0" smtClean="0"/>
                        <a:t> по поручению заказчика. При этом возможно привлечение соисполнителя</a:t>
                      </a:r>
                      <a:endParaRPr lang="ru-RU" sz="1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196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0"/>
            <a:ext cx="6732240" cy="980728"/>
          </a:xfrm>
          <a:solidFill>
            <a:schemeClr val="accent2">
              <a:lumMod val="75000"/>
            </a:schemeClr>
          </a:solidFill>
        </p:spPr>
        <p:txBody>
          <a:bodyPr anchor="ctr">
            <a:normAutofit fontScale="90000"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effectLst/>
              </a:rPr>
              <a:t>Основные отличия трудового договора от гражданско-правового </a:t>
            </a:r>
            <a:r>
              <a:rPr lang="ru-RU" sz="2400" b="1" dirty="0" smtClean="0">
                <a:solidFill>
                  <a:schemeClr val="bg1"/>
                </a:solidFill>
                <a:effectLst/>
              </a:rPr>
              <a:t>договора (продолжение)</a:t>
            </a:r>
            <a:endParaRPr lang="ru-RU" sz="2400" b="1" dirty="0">
              <a:solidFill>
                <a:schemeClr val="bg1"/>
              </a:solidFill>
              <a:effectLst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269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0931485"/>
              </p:ext>
            </p:extLst>
          </p:nvPr>
        </p:nvGraphicFramePr>
        <p:xfrm>
          <a:off x="539552" y="1124745"/>
          <a:ext cx="8136904" cy="4968552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136904"/>
              </a:tblGrid>
              <a:tr h="740408">
                <a:tc>
                  <a:txBody>
                    <a:bodyPr/>
                    <a:lstStyle/>
                    <a:p>
                      <a:pPr algn="ctr"/>
                      <a:endParaRPr lang="ru-RU" sz="2400" dirty="0"/>
                    </a:p>
                  </a:txBody>
                  <a:tcPr/>
                </a:tc>
              </a:tr>
              <a:tr h="4228144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ru-RU" sz="24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Рисунок 8" descr="http://uchitel.3dn.ru/_ld/48/67672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24" y="5589240"/>
            <a:ext cx="800100" cy="847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78900"/>
              </p:ext>
            </p:extLst>
          </p:nvPr>
        </p:nvGraphicFramePr>
        <p:xfrm>
          <a:off x="467544" y="1124746"/>
          <a:ext cx="8104980" cy="52246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2490"/>
                <a:gridCol w="4052490"/>
              </a:tblGrid>
              <a:tr h="432046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Трудовой договор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solidFill>
                            <a:schemeClr val="tx1"/>
                          </a:solidFill>
                        </a:rPr>
                        <a:t>Гражданско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 – правовой договор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04056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Условия оплаты</a:t>
                      </a:r>
                      <a:endParaRPr lang="ru-RU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just"/>
                      <a:endParaRPr lang="ru-RU" dirty="0"/>
                    </a:p>
                  </a:txBody>
                  <a:tcPr/>
                </a:tc>
              </a:tr>
              <a:tr h="1206008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Регулярная (не реже двух раз в месяц)</a:t>
                      </a:r>
                      <a:r>
                        <a:rPr lang="ru-RU" sz="1800" baseline="0" dirty="0" smtClean="0"/>
                        <a:t> выплата заработной платы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/>
                        <a:t>Единовременное вознаграждение по установленной в договоре цене за конечный результат оказанной услуги (выполненной работы)</a:t>
                      </a:r>
                      <a:endParaRPr lang="ru-RU" sz="1800" dirty="0"/>
                    </a:p>
                  </a:txBody>
                  <a:tcPr/>
                </a:tc>
              </a:tr>
              <a:tr h="522184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Оформление</a:t>
                      </a:r>
                      <a:endParaRPr lang="ru-RU" sz="18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66178"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/>
                        <a:t>Прием на работу по личному заявлению. На основании приказа руководителя, в котором указываются профессия, должность, размер заработной платы, режим работы и др., вносится запись в трудовую книжку. Отработанное время отражается в табеле учета рабочего времени.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/>
                        <a:t>Заключается договор,</a:t>
                      </a:r>
                      <a:r>
                        <a:rPr lang="ru-RU" sz="1800" baseline="0" dirty="0" smtClean="0"/>
                        <a:t> в котором согласуются цена, сроки, конкретный объем, а также права и обязанности сторон. Окончание оказания услуг (выполнения работ) оформляется актом приема – передачи.</a:t>
                      </a:r>
                      <a:endParaRPr lang="ru-RU" sz="1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437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0"/>
            <a:ext cx="6444208" cy="980728"/>
          </a:xfrm>
          <a:solidFill>
            <a:schemeClr val="accent2">
              <a:lumMod val="75000"/>
            </a:schemeClr>
          </a:solidFill>
        </p:spPr>
        <p:txBody>
          <a:bodyPr anchor="ctr">
            <a:normAutofit fontScale="90000"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effectLst/>
              </a:rPr>
              <a:t>Основные отличия трудового договора от гражданско-правового договора (продолжение)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269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7621588"/>
              </p:ext>
            </p:extLst>
          </p:nvPr>
        </p:nvGraphicFramePr>
        <p:xfrm>
          <a:off x="107504" y="1052736"/>
          <a:ext cx="8784976" cy="5523729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784976"/>
              </a:tblGrid>
              <a:tr h="144016"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/>
                </a:tc>
              </a:tr>
              <a:tr h="5188449">
                <a:tc>
                  <a:txBody>
                    <a:bodyPr/>
                    <a:lstStyle/>
                    <a:p>
                      <a:pPr algn="ctr"/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2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r>
                        <a:rPr lang="ru-RU" sz="2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887931282"/>
              </p:ext>
            </p:extLst>
          </p:nvPr>
        </p:nvGraphicFramePr>
        <p:xfrm>
          <a:off x="251520" y="1484784"/>
          <a:ext cx="8640960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049309"/>
              </p:ext>
            </p:extLst>
          </p:nvPr>
        </p:nvGraphicFramePr>
        <p:xfrm>
          <a:off x="0" y="1052736"/>
          <a:ext cx="8964488" cy="61409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3055"/>
                <a:gridCol w="4731433"/>
              </a:tblGrid>
              <a:tr h="36003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Трудовой договор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solidFill>
                            <a:schemeClr val="tx1"/>
                          </a:solidFill>
                        </a:rPr>
                        <a:t>Гражданско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 – правовой договор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83480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 Условия труда</a:t>
                      </a:r>
                      <a:endParaRPr lang="ru-RU" sz="18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68645"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/>
                        <a:t>- Обеспечение работнику соответствующих условий труда.</a:t>
                      </a:r>
                    </a:p>
                    <a:p>
                      <a:pPr algn="just"/>
                      <a:r>
                        <a:rPr lang="ru-RU" sz="1800" dirty="0" smtClean="0"/>
                        <a:t>- Обязанность работника соблюдать внутренний трудовой распорядок.</a:t>
                      </a:r>
                    </a:p>
                    <a:p>
                      <a:pPr algn="just"/>
                      <a:r>
                        <a:rPr lang="ru-RU" sz="1800" dirty="0" smtClean="0"/>
                        <a:t>- Подчиняется распоряжениям работодателя.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/>
                        <a:t>- Исполнитель самостоятельно выбирает приемы и способы выполнения работ.</a:t>
                      </a:r>
                    </a:p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ru-RU" sz="1800" dirty="0" smtClean="0"/>
                        <a:t>Не подчиняется правилам внутреннего</a:t>
                      </a:r>
                      <a:r>
                        <a:rPr lang="ru-RU" sz="1800" baseline="0" dirty="0" smtClean="0"/>
                        <a:t> трудового распорядка.</a:t>
                      </a:r>
                    </a:p>
                    <a:p>
                      <a:pPr marL="0" indent="0" algn="just">
                        <a:buFontTx/>
                        <a:buNone/>
                      </a:pPr>
                      <a:r>
                        <a:rPr lang="ru-RU" sz="1800" baseline="0" dirty="0" smtClean="0"/>
                        <a:t>- Не подчиняется распоряжениям работодателя.</a:t>
                      </a:r>
                      <a:endParaRPr lang="ru-RU" sz="1800" dirty="0"/>
                    </a:p>
                  </a:txBody>
                  <a:tcPr/>
                </a:tc>
              </a:tr>
              <a:tr h="445368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Условие</a:t>
                      </a:r>
                      <a:r>
                        <a:rPr lang="ru-RU" sz="1800" b="1" baseline="0" dirty="0" smtClean="0"/>
                        <a:t> о социальном страховании, гарантиях и компенсациях</a:t>
                      </a:r>
                      <a:endParaRPr lang="ru-RU" sz="18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68645"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/>
                        <a:t>- Предоставление</a:t>
                      </a:r>
                      <a:r>
                        <a:rPr lang="ru-RU" sz="1800" baseline="0" dirty="0" smtClean="0"/>
                        <a:t> социальных гарантий и компенсаций.</a:t>
                      </a:r>
                    </a:p>
                    <a:p>
                      <a:pPr algn="just"/>
                      <a:r>
                        <a:rPr lang="ru-RU" sz="1800" dirty="0" smtClean="0"/>
                        <a:t>- Обязательное социальное страхование работника.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/>
                        <a:t>- Предоставление социальных гарантий и компенсаций не предусмотрено.</a:t>
                      </a:r>
                    </a:p>
                    <a:p>
                      <a:pPr algn="just"/>
                      <a:r>
                        <a:rPr lang="ru-RU" sz="1800" dirty="0" smtClean="0"/>
                        <a:t>- Обязательное социальное страхование работника не предусмотрено, за исключением взносов на социальное страхование от несчастных случаев на производстве и профессиональных заболеваний, если по условиям  </a:t>
                      </a:r>
                      <a:r>
                        <a:rPr lang="ru-RU" sz="1800" dirty="0" err="1" smtClean="0"/>
                        <a:t>гражданско</a:t>
                      </a:r>
                      <a:r>
                        <a:rPr lang="ru-RU" sz="1800" dirty="0" smtClean="0"/>
                        <a:t> – правового  договора страхователь обязан уплачивать</a:t>
                      </a:r>
                      <a:r>
                        <a:rPr lang="ru-RU" sz="1800" baseline="0" dirty="0" smtClean="0"/>
                        <a:t> страховые взносы.</a:t>
                      </a:r>
                      <a:endParaRPr lang="ru-RU" sz="1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175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0"/>
            <a:ext cx="6084168" cy="980728"/>
          </a:xfrm>
          <a:solidFill>
            <a:schemeClr val="accent2">
              <a:lumMod val="7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effectLst/>
              </a:rPr>
              <a:t>Основные понятия</a:t>
            </a:r>
            <a:endParaRPr lang="ru-RU" sz="2400" b="1" dirty="0">
              <a:solidFill>
                <a:schemeClr val="bg1"/>
              </a:solidFill>
              <a:effectLst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269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287178"/>
              </p:ext>
            </p:extLst>
          </p:nvPr>
        </p:nvGraphicFramePr>
        <p:xfrm>
          <a:off x="395536" y="832312"/>
          <a:ext cx="8424936" cy="557784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424936"/>
              </a:tblGrid>
              <a:tr h="330880"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3581">
                <a:tc>
                  <a:txBody>
                    <a:bodyPr/>
                    <a:lstStyle/>
                    <a:p>
                      <a:pPr algn="ctr"/>
                      <a:r>
                        <a:rPr kumimoji="0" lang="ru-RU" sz="2000" b="1" i="0" u="sng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Трудовые отношения </a:t>
                      </a:r>
                      <a:r>
                        <a:rPr kumimoji="0" lang="ru-RU" sz="20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отношения, основанные на соглашении между работником и работодателем о личном выполнении работником за плату трудовой функции (работы по должности в соответствии со штатным расписанием, профессии, специальности с указанием квалификации; конкретного вида поручаемой работнику работы), подчинении работника правилам внутреннего трудового распорядка при обеспечении работодателем условий труда, предусмотренных трудовым законодательством и иными нормативными правовыми актами, содержащими нормы трудового права, коллективным договором, соглашениями, локальными нормативными актами, трудовым договором.</a:t>
                      </a:r>
                    </a:p>
                    <a:p>
                      <a:pPr algn="ctr"/>
                      <a:endParaRPr kumimoji="0" lang="ru-RU" sz="20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ru-RU" sz="2200" b="1" i="1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Заключение гражданско-правовых договоров, фактически регулирующих трудовые отношения между работником и работодателем, не допускается. (статья 15 ТК РФ)</a:t>
                      </a:r>
                    </a:p>
                    <a:p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85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0"/>
            <a:ext cx="6084168" cy="980728"/>
          </a:xfrm>
          <a:solidFill>
            <a:schemeClr val="accent2">
              <a:lumMod val="7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effectLst/>
              </a:rPr>
              <a:t>Основные понятия</a:t>
            </a:r>
            <a:endParaRPr lang="ru-RU" sz="2400" b="1" dirty="0">
              <a:solidFill>
                <a:schemeClr val="bg1"/>
              </a:solidFill>
              <a:effectLst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269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175792"/>
              </p:ext>
            </p:extLst>
          </p:nvPr>
        </p:nvGraphicFramePr>
        <p:xfrm>
          <a:off x="395536" y="1052736"/>
          <a:ext cx="8352928" cy="524256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52928"/>
              </a:tblGrid>
              <a:tr h="144016"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/>
                </a:tc>
              </a:tr>
              <a:tr h="4633272">
                <a:tc>
                  <a:txBody>
                    <a:bodyPr/>
                    <a:lstStyle/>
                    <a:p>
                      <a:r>
                        <a:rPr kumimoji="0" lang="ru-RU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 </a:t>
                      </a:r>
                      <a:r>
                        <a:rPr kumimoji="0" lang="ru-RU" sz="18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2"/>
                        </a:rPr>
                        <a:t>статье  56 Трудового Кодекса РФ дано понятие трудового договора как соглашения между работодателем и работником, в соответствии с которым</a:t>
                      </a:r>
                      <a:r>
                        <a:rPr kumimoji="0" lang="ru-RU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2"/>
                        </a:rPr>
                        <a:t>:</a:t>
                      </a:r>
                    </a:p>
                    <a:p>
                      <a:endParaRPr kumimoji="0" lang="ru-RU" sz="18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hlinkClick r:id="rId2"/>
                      </a:endParaRPr>
                    </a:p>
                    <a:p>
                      <a:r>
                        <a:rPr kumimoji="0" lang="ru-RU" sz="18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1) работодатель обязуется:</a:t>
                      </a:r>
                    </a:p>
                    <a:p>
                      <a:r>
                        <a:rPr kumimoji="0" lang="ru-RU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предоставить работнику работу по обусловленной трудовой функции;</a:t>
                      </a:r>
                    </a:p>
                    <a:p>
                      <a:r>
                        <a:rPr kumimoji="0" lang="ru-RU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обеспечить условия труда, предусмотренные трудовым законодательством и иными нормативными правовыми актами, содержащими нормы трудового права, коллективным договором, соглашениями, локальными нормативными актами и данным соглашением;</a:t>
                      </a:r>
                    </a:p>
                    <a:p>
                      <a:r>
                        <a:rPr kumimoji="0" lang="ru-RU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своевременно и в полном объеме выплачивать работнику заработную плату;</a:t>
                      </a:r>
                    </a:p>
                    <a:p>
                      <a:endParaRPr kumimoji="0" lang="ru-RU" sz="18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18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2) работник обязуется:</a:t>
                      </a:r>
                    </a:p>
                    <a:p>
                      <a:r>
                        <a:rPr kumimoji="0" lang="ru-RU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лично выполнять определенную этим соглашением трудовую функцию;</a:t>
                      </a:r>
                    </a:p>
                    <a:p>
                      <a:r>
                        <a:rPr kumimoji="0" lang="ru-RU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соблюдать правила внутреннего трудового распорядка, действующие у данного работодателя.</a:t>
                      </a:r>
                    </a:p>
                    <a:p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100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269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83562" cy="5328592"/>
          </a:xfrm>
        </p:spPr>
        <p:txBody>
          <a:bodyPr anchor="t">
            <a:noAutofit/>
          </a:bodyPr>
          <a:lstStyle/>
          <a:p>
            <a:pPr algn="just"/>
            <a:r>
              <a:rPr lang="ru-RU" sz="1800" dirty="0" smtClean="0">
                <a:solidFill>
                  <a:schemeClr val="tx1"/>
                </a:solidFill>
                <a:effectLst/>
              </a:rPr>
              <a:t>Если соглашение, которое учреждение заключило с исполнителем услуг (работ), отвечает каким – либо  из перечисленных в статье 56 ТК РФ признаков, значит отношения учреждения с физическим лицом носят трудовой характер и должны быть оформлены трудовым договором.</a:t>
            </a:r>
            <a:br>
              <a:rPr lang="ru-RU" sz="1800" dirty="0" smtClean="0">
                <a:solidFill>
                  <a:schemeClr val="tx1"/>
                </a:solidFill>
                <a:effectLst/>
              </a:rPr>
            </a:br>
            <a:r>
              <a:rPr lang="ru-RU" sz="1800" dirty="0">
                <a:solidFill>
                  <a:schemeClr val="tx1"/>
                </a:solidFill>
                <a:effectLst/>
              </a:rPr>
              <a:t/>
            </a:r>
            <a:br>
              <a:rPr lang="ru-RU" sz="1800" dirty="0">
                <a:solidFill>
                  <a:schemeClr val="tx1"/>
                </a:solidFill>
                <a:effectLst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</a:rPr>
              <a:t>Согласно части 2  статьи 57 </a:t>
            </a:r>
            <a:r>
              <a:rPr lang="ru-RU" sz="1800" dirty="0">
                <a:solidFill>
                  <a:schemeClr val="tx1"/>
                </a:solidFill>
                <a:effectLst/>
              </a:rPr>
              <a:t>ТК </a:t>
            </a:r>
            <a:r>
              <a:rPr lang="ru-RU" sz="1800" dirty="0" smtClean="0">
                <a:solidFill>
                  <a:schemeClr val="tx1"/>
                </a:solidFill>
                <a:effectLst/>
              </a:rPr>
              <a:t>РФ в </a:t>
            </a:r>
            <a:r>
              <a:rPr lang="ru-RU" sz="1800" dirty="0">
                <a:solidFill>
                  <a:schemeClr val="tx1"/>
                </a:solidFill>
                <a:effectLst/>
              </a:rPr>
              <a:t>числе обязательных для включения в трудовой договор установлены следующие условия:</a:t>
            </a:r>
            <a:br>
              <a:rPr lang="ru-RU" sz="1800" dirty="0">
                <a:solidFill>
                  <a:schemeClr val="tx1"/>
                </a:solidFill>
                <a:effectLst/>
              </a:rPr>
            </a:br>
            <a:r>
              <a:rPr lang="ru-RU" sz="1800" dirty="0">
                <a:solidFill>
                  <a:schemeClr val="tx1"/>
                </a:solidFill>
                <a:effectLst/>
              </a:rPr>
              <a:t>- место работы;</a:t>
            </a:r>
            <a:br>
              <a:rPr lang="ru-RU" sz="1800" dirty="0">
                <a:solidFill>
                  <a:schemeClr val="tx1"/>
                </a:solidFill>
                <a:effectLst/>
              </a:rPr>
            </a:br>
            <a:r>
              <a:rPr lang="ru-RU" sz="1800" dirty="0">
                <a:solidFill>
                  <a:schemeClr val="tx1"/>
                </a:solidFill>
                <a:effectLst/>
              </a:rPr>
              <a:t>- условие об указании трудовой функции работника (работы по должности в соответствии со штатным расписанием, профессии, специальности с указанием квалификации; конкретного вида поручаемой работнику работы);</a:t>
            </a:r>
            <a:br>
              <a:rPr lang="ru-RU" sz="1800" dirty="0">
                <a:solidFill>
                  <a:schemeClr val="tx1"/>
                </a:solidFill>
                <a:effectLst/>
              </a:rPr>
            </a:br>
            <a:r>
              <a:rPr lang="ru-RU" sz="1800" dirty="0">
                <a:solidFill>
                  <a:schemeClr val="tx1"/>
                </a:solidFill>
                <a:effectLst/>
              </a:rPr>
              <a:t>- дата начала работы, а в случае, когда заключается срочный трудовой договор - срок его действия и обстоятельства (причины), послужившие основанием для его заключения;</a:t>
            </a:r>
            <a:br>
              <a:rPr lang="ru-RU" sz="1800" dirty="0">
                <a:solidFill>
                  <a:schemeClr val="tx1"/>
                </a:solidFill>
                <a:effectLst/>
              </a:rPr>
            </a:br>
            <a:r>
              <a:rPr lang="ru-RU" sz="1800" dirty="0">
                <a:solidFill>
                  <a:schemeClr val="tx1"/>
                </a:solidFill>
                <a:effectLst/>
              </a:rPr>
              <a:t>- условия оплаты труда (в том числе размер тарифной ставки или оклада (должностного оклада) работника, доплаты, надбавки и поощрительные выплаты);</a:t>
            </a:r>
            <a:br>
              <a:rPr lang="ru-RU" sz="1800" dirty="0">
                <a:solidFill>
                  <a:schemeClr val="tx1"/>
                </a:solidFill>
                <a:effectLst/>
              </a:rPr>
            </a:br>
            <a:endParaRPr lang="ru-RU" sz="1800" dirty="0"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8259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269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8147248" cy="5616624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1800" dirty="0" smtClean="0">
                <a:effectLst/>
              </a:rPr>
              <a:t/>
            </a:r>
            <a:br>
              <a:rPr lang="ru-RU" sz="1800" dirty="0" smtClean="0">
                <a:effectLst/>
              </a:rPr>
            </a:br>
            <a:r>
              <a:rPr lang="ru-RU" sz="1800" dirty="0" smtClean="0">
                <a:effectLst/>
              </a:rPr>
              <a:t/>
            </a:r>
            <a:br>
              <a:rPr lang="ru-RU" sz="1800" dirty="0" smtClean="0">
                <a:effectLst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</a:rPr>
              <a:t>- </a:t>
            </a:r>
            <a:r>
              <a:rPr lang="ru-RU" sz="2000" dirty="0">
                <a:solidFill>
                  <a:schemeClr val="tx1"/>
                </a:solidFill>
                <a:effectLst/>
              </a:rPr>
              <a:t>режим работы и времени отдыха (если для данного работника он отличается от общих правил, действующих у данного работодателя);</a:t>
            </a:r>
            <a:br>
              <a:rPr lang="ru-RU" sz="2000" dirty="0">
                <a:solidFill>
                  <a:schemeClr val="tx1"/>
                </a:solidFill>
                <a:effectLst/>
              </a:rPr>
            </a:br>
            <a:r>
              <a:rPr lang="ru-RU" sz="2000" dirty="0">
                <a:solidFill>
                  <a:schemeClr val="tx1"/>
                </a:solidFill>
                <a:effectLst/>
              </a:rPr>
              <a:t>- гарантии и компенсации за работу с вредными и (или) опасными условиями труда, если работник принимается на работу в соответствующих условиях, с указанием характеристик условий труда на рабочем месте;</a:t>
            </a:r>
            <a:br>
              <a:rPr lang="ru-RU" sz="2000" dirty="0">
                <a:solidFill>
                  <a:schemeClr val="tx1"/>
                </a:solidFill>
                <a:effectLst/>
              </a:rPr>
            </a:br>
            <a:r>
              <a:rPr lang="ru-RU" sz="2000" dirty="0">
                <a:solidFill>
                  <a:schemeClr val="tx1"/>
                </a:solidFill>
                <a:effectLst/>
              </a:rPr>
              <a:t>- условия, определяющие в необходимых случаях характер работы (подвижной, разъездной, в пути, другой характер работы);</a:t>
            </a:r>
            <a:br>
              <a:rPr lang="ru-RU" sz="2000" dirty="0">
                <a:solidFill>
                  <a:schemeClr val="tx1"/>
                </a:solidFill>
                <a:effectLst/>
              </a:rPr>
            </a:br>
            <a:r>
              <a:rPr lang="ru-RU" sz="2000" dirty="0">
                <a:solidFill>
                  <a:schemeClr val="tx1"/>
                </a:solidFill>
                <a:effectLst/>
              </a:rPr>
              <a:t>- условия труда на рабочем месте;</a:t>
            </a:r>
            <a:br>
              <a:rPr lang="ru-RU" sz="2000" dirty="0">
                <a:solidFill>
                  <a:schemeClr val="tx1"/>
                </a:solidFill>
                <a:effectLst/>
              </a:rPr>
            </a:br>
            <a:r>
              <a:rPr lang="ru-RU" sz="2000" dirty="0">
                <a:solidFill>
                  <a:schemeClr val="tx1"/>
                </a:solidFill>
                <a:effectLst/>
              </a:rPr>
              <a:t>- условие об обязательном социальном страховании работника в соответствии с настоящим Кодексом и иными федеральными законами;</a:t>
            </a:r>
            <a:br>
              <a:rPr lang="ru-RU" sz="2000" dirty="0">
                <a:solidFill>
                  <a:schemeClr val="tx1"/>
                </a:solidFill>
                <a:effectLst/>
              </a:rPr>
            </a:br>
            <a:r>
              <a:rPr lang="ru-RU" sz="2000" dirty="0">
                <a:solidFill>
                  <a:schemeClr val="tx1"/>
                </a:solidFill>
                <a:effectLst/>
              </a:rPr>
              <a:t>- другие условия в случаях, предусмотренных трудовым законодательством и иными нормативными правовыми актами, содержащими нормы трудового права.</a:t>
            </a:r>
            <a:br>
              <a:rPr lang="ru-RU" sz="2000" dirty="0">
                <a:solidFill>
                  <a:schemeClr val="tx1"/>
                </a:solidFill>
                <a:effectLst/>
              </a:rPr>
            </a:br>
            <a:r>
              <a:rPr lang="ru-RU" sz="2000" dirty="0">
                <a:solidFill>
                  <a:schemeClr val="tx1"/>
                </a:solidFill>
                <a:effectLst/>
              </a:rPr>
              <a:t/>
            </a:r>
            <a:br>
              <a:rPr lang="ru-RU" sz="2000" dirty="0">
                <a:solidFill>
                  <a:schemeClr val="tx1"/>
                </a:solidFill>
                <a:effectLst/>
              </a:rPr>
            </a:br>
            <a:r>
              <a:rPr lang="ru-RU" sz="2200" b="1" u="sng" dirty="0" smtClean="0">
                <a:solidFill>
                  <a:schemeClr val="tx1"/>
                </a:solidFill>
                <a:effectLst/>
              </a:rPr>
              <a:t>Примечание:</a:t>
            </a:r>
            <a:r>
              <a:rPr lang="ru-RU" sz="2000" u="sng" dirty="0" smtClean="0">
                <a:solidFill>
                  <a:schemeClr val="tx1"/>
                </a:solidFill>
                <a:effectLst/>
              </a:rPr>
              <a:t> не все обязательные </a:t>
            </a:r>
            <a:r>
              <a:rPr lang="ru-RU" sz="2000" u="sng" dirty="0">
                <a:solidFill>
                  <a:schemeClr val="tx1"/>
                </a:solidFill>
                <a:effectLst/>
              </a:rPr>
              <a:t>условия трудового договора, установленные </a:t>
            </a:r>
            <a:r>
              <a:rPr lang="ru-RU" sz="2000" u="sng" dirty="0" smtClean="0">
                <a:solidFill>
                  <a:schemeClr val="tx1"/>
                </a:solidFill>
                <a:effectLst/>
              </a:rPr>
              <a:t>статьей </a:t>
            </a:r>
            <a:r>
              <a:rPr lang="ru-RU" sz="2000" u="sng" dirty="0">
                <a:solidFill>
                  <a:schemeClr val="tx1"/>
                </a:solidFill>
                <a:effectLst/>
              </a:rPr>
              <a:t>57 ТК РФ, </a:t>
            </a:r>
            <a:r>
              <a:rPr lang="ru-RU" sz="2000" u="sng" dirty="0" smtClean="0">
                <a:solidFill>
                  <a:schemeClr val="tx1"/>
                </a:solidFill>
                <a:effectLst/>
              </a:rPr>
              <a:t>являются обязательными для гражданско-правовых договорах.</a:t>
            </a:r>
            <a:r>
              <a:rPr lang="ru-RU" sz="2000" u="sng" dirty="0">
                <a:solidFill>
                  <a:schemeClr val="tx1"/>
                </a:solidFill>
                <a:effectLst/>
              </a:rPr>
              <a:t/>
            </a:r>
            <a:br>
              <a:rPr lang="ru-RU" sz="2000" u="sng" dirty="0">
                <a:solidFill>
                  <a:schemeClr val="tx1"/>
                </a:solidFill>
                <a:effectLst/>
              </a:rPr>
            </a:br>
            <a:endParaRPr lang="ru-RU" sz="2000" u="sng" dirty="0"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7725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269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1336506"/>
              </p:ext>
            </p:extLst>
          </p:nvPr>
        </p:nvGraphicFramePr>
        <p:xfrm>
          <a:off x="539552" y="1181289"/>
          <a:ext cx="7740476" cy="4565529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7740476"/>
              </a:tblGrid>
              <a:tr h="369729"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/>
                </a:tc>
              </a:tr>
              <a:tr h="41958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+mn-lt"/>
                          <a:ea typeface="Times New Roman"/>
                        </a:rPr>
                        <a:t>В </a:t>
                      </a:r>
                      <a:r>
                        <a:rPr lang="ru-RU" sz="2400" b="0" dirty="0" smtClean="0">
                          <a:effectLst/>
                          <a:latin typeface="+mn-lt"/>
                          <a:ea typeface="Times New Roman"/>
                        </a:rPr>
                        <a:t>соответствии</a:t>
                      </a:r>
                      <a:r>
                        <a:rPr lang="ru-RU" sz="2400" b="1" dirty="0" smtClean="0">
                          <a:effectLst/>
                          <a:latin typeface="+mn-lt"/>
                          <a:ea typeface="Times New Roman"/>
                        </a:rPr>
                        <a:t> с пунктом</a:t>
                      </a:r>
                      <a:r>
                        <a:rPr lang="ru-RU" sz="2400" b="1" baseline="0" dirty="0" smtClean="0">
                          <a:effectLst/>
                          <a:latin typeface="+mn-lt"/>
                          <a:ea typeface="Times New Roman"/>
                        </a:rPr>
                        <a:t> 8 Постановления Пленума ВС РФ № 2,</a:t>
                      </a:r>
                      <a:r>
                        <a:rPr lang="ru-RU" sz="2400" baseline="0" dirty="0" smtClean="0">
                          <a:effectLst/>
                          <a:latin typeface="+mn-lt"/>
                          <a:ea typeface="Times New Roman"/>
                        </a:rPr>
                        <a:t> если отношения, связанные с использованием личного труда, возникли на основании </a:t>
                      </a:r>
                      <a:r>
                        <a:rPr lang="ru-RU" sz="2400" baseline="0" dirty="0" err="1" smtClean="0">
                          <a:effectLst/>
                          <a:latin typeface="+mn-lt"/>
                          <a:ea typeface="Times New Roman"/>
                        </a:rPr>
                        <a:t>гражданско</a:t>
                      </a:r>
                      <a:r>
                        <a:rPr lang="ru-RU" sz="2400" baseline="0" dirty="0" smtClean="0">
                          <a:effectLst/>
                          <a:latin typeface="+mn-lt"/>
                          <a:ea typeface="Times New Roman"/>
                        </a:rPr>
                        <a:t> – правового характера, но впоследствии в порядке, установленном ТК РФ, другими федеральными законами, были признаны трудовыми отношениями, к таким отношениям применяются положения трудового законодательства и иных актов, содержащих нормы трудового права.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125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0"/>
            <a:ext cx="6300192" cy="757899"/>
          </a:xfrm>
          <a:solidFill>
            <a:schemeClr val="accent2">
              <a:lumMod val="7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ffectLst/>
              </a:rPr>
              <a:t>Отличительные черты </a:t>
            </a:r>
            <a:r>
              <a:rPr lang="ru-RU" sz="2000" b="1" dirty="0" err="1" smtClean="0">
                <a:solidFill>
                  <a:schemeClr val="bg1"/>
                </a:solidFill>
                <a:effectLst/>
              </a:rPr>
              <a:t>гражданско</a:t>
            </a:r>
            <a:r>
              <a:rPr lang="ru-RU" sz="2000" b="1" dirty="0" smtClean="0">
                <a:solidFill>
                  <a:schemeClr val="bg1"/>
                </a:solidFill>
                <a:effectLst/>
              </a:rPr>
              <a:t> – правового характера</a:t>
            </a:r>
            <a:endParaRPr lang="ru-RU" sz="2000" b="1" dirty="0">
              <a:solidFill>
                <a:schemeClr val="bg1"/>
              </a:solidFill>
              <a:effectLst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269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683568" y="1484784"/>
            <a:ext cx="7838132" cy="415498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1) </a:t>
            </a:r>
            <a:r>
              <a:rPr lang="ru-RU" sz="2400" dirty="0"/>
              <a:t>не следует указывать наименование должности (профессии, специальности);</a:t>
            </a:r>
          </a:p>
          <a:p>
            <a:pPr algn="just"/>
            <a:r>
              <a:rPr lang="ru-RU" sz="2400" dirty="0" smtClean="0"/>
              <a:t>2) </a:t>
            </a:r>
            <a:r>
              <a:rPr lang="ru-RU" sz="2400" dirty="0"/>
              <a:t>нужно четко формулировать задание с указанием конкретных перечня и объема оказания услуг (выполнения работ);</a:t>
            </a:r>
          </a:p>
          <a:p>
            <a:pPr algn="just"/>
            <a:r>
              <a:rPr lang="ru-RU" sz="2400" dirty="0" smtClean="0"/>
              <a:t>3) </a:t>
            </a:r>
            <a:r>
              <a:rPr lang="ru-RU" sz="2400" dirty="0"/>
              <a:t>необходимо указать сроки оказания услуг (выполнения работ);</a:t>
            </a:r>
          </a:p>
          <a:p>
            <a:pPr algn="just"/>
            <a:r>
              <a:rPr lang="ru-RU" sz="2400" dirty="0" smtClean="0"/>
              <a:t>4) </a:t>
            </a:r>
            <a:r>
              <a:rPr lang="ru-RU" sz="2400" dirty="0"/>
              <a:t>по окончании оказания услуг (выполнения работ) следует оформить акт приема-передачи;</a:t>
            </a:r>
          </a:p>
          <a:p>
            <a:pPr algn="just"/>
            <a:r>
              <a:rPr lang="ru-RU" sz="2400" dirty="0" smtClean="0"/>
              <a:t>5) </a:t>
            </a:r>
            <a:r>
              <a:rPr lang="ru-RU" sz="2400" dirty="0"/>
              <a:t>выплата вознаграждения производится за конечный результат.</a:t>
            </a:r>
          </a:p>
        </p:txBody>
      </p:sp>
      <p:pic>
        <p:nvPicPr>
          <p:cNvPr id="11" name="Рисунок 10" descr="http://im7-tub-ru.yandex.net/i?id=250216678-14-72&amp;n=21">
            <a:hlinkClick r:id="rId2" tgtFrame="&quot;_blank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83721"/>
            <a:ext cx="1260351" cy="9850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792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9952" y="0"/>
            <a:ext cx="5004048" cy="757899"/>
          </a:xfrm>
          <a:solidFill>
            <a:schemeClr val="accent2">
              <a:lumMod val="7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ru-RU" sz="2200" b="1" dirty="0" smtClean="0">
                <a:solidFill>
                  <a:schemeClr val="bg1"/>
                </a:solidFill>
                <a:effectLst/>
              </a:rPr>
              <a:t>Ответственность работодателя</a:t>
            </a:r>
            <a:endParaRPr lang="ru-RU" sz="2200" b="1" dirty="0">
              <a:solidFill>
                <a:schemeClr val="bg1"/>
              </a:solidFill>
              <a:effectLst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269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7" name="Рисунок 6" descr="http://im7-tub-ru.yandex.net/i?id=250216678-14-72&amp;n=21">
            <a:hlinkClick r:id="rId2" tgtFrame="&quot;_blank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49" y="404664"/>
            <a:ext cx="1257547" cy="79208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578149" y="1196752"/>
            <a:ext cx="802910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 smtClean="0">
                <a:solidFill>
                  <a:prstClr val="black"/>
                </a:solidFill>
              </a:rPr>
              <a:t>С 01.01.2015 за необоснованное заключение  </a:t>
            </a:r>
            <a:r>
              <a:rPr lang="ru-RU" dirty="0" err="1" smtClean="0">
                <a:solidFill>
                  <a:prstClr val="black"/>
                </a:solidFill>
              </a:rPr>
              <a:t>гражданско</a:t>
            </a:r>
            <a:r>
              <a:rPr lang="ru-RU" dirty="0" smtClean="0">
                <a:solidFill>
                  <a:prstClr val="black"/>
                </a:solidFill>
              </a:rPr>
              <a:t> – правового договора, связанного с использованием личного труда, устанавливается иная административная ответственность работодателя и его должностных лиц:</a:t>
            </a:r>
          </a:p>
          <a:p>
            <a:pPr lvl="0" algn="just"/>
            <a:r>
              <a:rPr lang="ru-RU" b="1" i="1" dirty="0" smtClean="0">
                <a:solidFill>
                  <a:prstClr val="black"/>
                </a:solidFill>
              </a:rPr>
              <a:t>- наложение административного штрафа на должностных лиц в размере от 10 000 до 20 000 рублей, на юридических лиц – от 50 000 до 100 000 рублей (часть 3 статьи 5.27 КоАП РФ (в редакции Федерального закона от 28.12.2013 № 421-ФЗ);</a:t>
            </a:r>
          </a:p>
          <a:p>
            <a:pPr lvl="0" algn="just">
              <a:buFontTx/>
              <a:buChar char="-"/>
            </a:pPr>
            <a:r>
              <a:rPr lang="ru-RU" b="1" i="1" dirty="0" smtClean="0">
                <a:solidFill>
                  <a:prstClr val="black"/>
                </a:solidFill>
              </a:rPr>
              <a:t>наложение </a:t>
            </a:r>
            <a:r>
              <a:rPr lang="ru-RU" b="1" i="1" dirty="0">
                <a:solidFill>
                  <a:prstClr val="black"/>
                </a:solidFill>
              </a:rPr>
              <a:t>административного штрафа </a:t>
            </a:r>
            <a:r>
              <a:rPr lang="ru-RU" b="1" i="1" dirty="0" smtClean="0">
                <a:solidFill>
                  <a:prstClr val="black"/>
                </a:solidFill>
              </a:rPr>
              <a:t>на </a:t>
            </a:r>
            <a:r>
              <a:rPr lang="ru-RU" b="1" i="1" dirty="0">
                <a:solidFill>
                  <a:prstClr val="black"/>
                </a:solidFill>
              </a:rPr>
              <a:t>должностных лиц - дисквалификацию на срок от одного года до трех лет; </a:t>
            </a:r>
            <a:r>
              <a:rPr lang="ru-RU" b="1" i="1" dirty="0" smtClean="0">
                <a:solidFill>
                  <a:prstClr val="black"/>
                </a:solidFill>
              </a:rPr>
              <a:t>на </a:t>
            </a:r>
            <a:r>
              <a:rPr lang="ru-RU" b="1" i="1" dirty="0">
                <a:solidFill>
                  <a:prstClr val="black"/>
                </a:solidFill>
              </a:rPr>
              <a:t>юридических лиц - от ста тысяч до двухсот тысяч </a:t>
            </a:r>
            <a:r>
              <a:rPr lang="ru-RU" b="1" i="1" dirty="0" smtClean="0">
                <a:solidFill>
                  <a:prstClr val="black"/>
                </a:solidFill>
              </a:rPr>
              <a:t>рублей за совершение административного правонарушения, предусмотренного частью 3 статьи 5.27 КоАП </a:t>
            </a:r>
            <a:r>
              <a:rPr lang="ru-RU" b="1" i="1" dirty="0" smtClean="0">
                <a:solidFill>
                  <a:prstClr val="black"/>
                </a:solidFill>
              </a:rPr>
              <a:t>РФ (часть 5 статьи 5.27 КоАП РФ).</a:t>
            </a:r>
            <a:endParaRPr lang="ru-RU" b="1" i="1" dirty="0">
              <a:solidFill>
                <a:prstClr val="black"/>
              </a:solidFill>
            </a:endParaRPr>
          </a:p>
          <a:p>
            <a:pPr lvl="0" algn="just"/>
            <a:endParaRPr lang="ru-RU" sz="2400" b="1" i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39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9952" y="0"/>
            <a:ext cx="5004048" cy="757899"/>
          </a:xfrm>
          <a:solidFill>
            <a:schemeClr val="accent2">
              <a:lumMod val="75000"/>
            </a:schemeClr>
          </a:solidFill>
        </p:spPr>
        <p:txBody>
          <a:bodyPr anchor="ctr">
            <a:normAutofit fontScale="90000"/>
          </a:bodyPr>
          <a:lstStyle/>
          <a:p>
            <a:pPr algn="ctr"/>
            <a:r>
              <a:rPr lang="ru-RU" sz="2200" b="1" dirty="0" smtClean="0">
                <a:solidFill>
                  <a:schemeClr val="bg1"/>
                </a:solidFill>
                <a:effectLst/>
              </a:rPr>
              <a:t>Договор возмездного оказания услуг</a:t>
            </a:r>
            <a:br>
              <a:rPr lang="ru-RU" sz="2200" b="1" dirty="0" smtClean="0">
                <a:solidFill>
                  <a:schemeClr val="bg1"/>
                </a:solidFill>
                <a:effectLst/>
              </a:rPr>
            </a:br>
            <a:r>
              <a:rPr lang="ru-RU" sz="2200" b="1" dirty="0" smtClean="0">
                <a:solidFill>
                  <a:schemeClr val="bg1"/>
                </a:solidFill>
                <a:effectLst/>
              </a:rPr>
              <a:t>(статья 779 ГК РФ)</a:t>
            </a:r>
            <a:endParaRPr lang="ru-RU" sz="2200" b="1" dirty="0">
              <a:solidFill>
                <a:schemeClr val="bg1"/>
              </a:solidFill>
              <a:effectLst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269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7" name="Рисунок 6" descr="http://im7-tub-ru.yandex.net/i?id=250216678-14-72&amp;n=21">
            <a:hlinkClick r:id="rId2" tgtFrame="&quot;_blank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49" y="404664"/>
            <a:ext cx="1257547" cy="79208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578149" y="1196752"/>
            <a:ext cx="8029104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600" b="1" dirty="0" smtClean="0"/>
          </a:p>
          <a:p>
            <a:pPr algn="just"/>
            <a:r>
              <a:rPr lang="ru-RU" sz="1600" b="1" dirty="0" smtClean="0"/>
              <a:t>По </a:t>
            </a:r>
            <a:r>
              <a:rPr lang="ru-RU" sz="1600" b="1" dirty="0"/>
              <a:t>договору возмездного оказания услуг </a:t>
            </a:r>
            <a:r>
              <a:rPr lang="ru-RU" sz="1600" dirty="0"/>
              <a:t>исполнитель обязуется по заданию заказчика оказать услуги (совершить определенные действия или осуществить определенную деятельность), а заказчик обязуется оплатить эти услуги (</a:t>
            </a:r>
            <a:r>
              <a:rPr lang="ru-RU" sz="1600" dirty="0">
                <a:hlinkClick r:id="rId4"/>
              </a:rPr>
              <a:t>п. 1 ст. 779 ГК РФ</a:t>
            </a:r>
            <a:r>
              <a:rPr lang="ru-RU" sz="1600" dirty="0" smtClean="0">
                <a:hlinkClick r:id="rId4"/>
              </a:rPr>
              <a:t>).</a:t>
            </a:r>
          </a:p>
          <a:p>
            <a:pPr algn="just"/>
            <a:endParaRPr lang="ru-RU" sz="1600" dirty="0">
              <a:hlinkClick r:id="rId4"/>
            </a:endParaRPr>
          </a:p>
          <a:p>
            <a:r>
              <a:rPr lang="ru-RU" sz="1600" dirty="0"/>
              <a:t>Договор возмездного оказания услуг заключается при оказании следующих </a:t>
            </a:r>
            <a:r>
              <a:rPr lang="ru-RU" sz="1600" dirty="0" smtClean="0"/>
              <a:t>услуг:</a:t>
            </a:r>
            <a:endParaRPr lang="ru-RU" sz="1600" dirty="0">
              <a:hlinkClick r:id="rId5"/>
            </a:endParaRPr>
          </a:p>
          <a:p>
            <a:pPr algn="just"/>
            <a:r>
              <a:rPr lang="ru-RU" sz="1600" u="sng" dirty="0" smtClean="0">
                <a:hlinkClick r:id="rId6"/>
              </a:rPr>
              <a:t>услуги </a:t>
            </a:r>
            <a:r>
              <a:rPr lang="ru-RU" sz="1600" u="sng" dirty="0">
                <a:hlinkClick r:id="rId6"/>
              </a:rPr>
              <a:t>связи</a:t>
            </a:r>
            <a:r>
              <a:rPr lang="ru-RU" sz="1600" u="sng" dirty="0" smtClean="0">
                <a:hlinkClick r:id="rId6"/>
              </a:rPr>
              <a:t>; </a:t>
            </a:r>
            <a:r>
              <a:rPr lang="ru-RU" sz="1600" u="sng" dirty="0"/>
              <a:t> </a:t>
            </a:r>
            <a:r>
              <a:rPr lang="ru-RU" sz="1600" u="sng" dirty="0">
                <a:hlinkClick r:id="rId7"/>
              </a:rPr>
              <a:t>медицинские услуги</a:t>
            </a:r>
            <a:r>
              <a:rPr lang="ru-RU" sz="1600" u="sng" dirty="0" smtClean="0">
                <a:hlinkClick r:id="rId7"/>
              </a:rPr>
              <a:t>; </a:t>
            </a:r>
            <a:r>
              <a:rPr lang="ru-RU" sz="1600" u="sng" dirty="0"/>
              <a:t> </a:t>
            </a:r>
            <a:r>
              <a:rPr lang="ru-RU" sz="1600" u="sng" dirty="0">
                <a:hlinkClick r:id="rId8"/>
              </a:rPr>
              <a:t>консультационные услуги</a:t>
            </a:r>
            <a:r>
              <a:rPr lang="ru-RU" sz="1600" u="sng" dirty="0" smtClean="0">
                <a:hlinkClick r:id="rId8"/>
              </a:rPr>
              <a:t>; </a:t>
            </a:r>
            <a:r>
              <a:rPr lang="ru-RU" sz="1600" u="sng" dirty="0"/>
              <a:t> </a:t>
            </a:r>
            <a:r>
              <a:rPr lang="ru-RU" sz="1600" u="sng" dirty="0">
                <a:hlinkClick r:id="rId9"/>
              </a:rPr>
              <a:t>услуги по обучению</a:t>
            </a:r>
            <a:r>
              <a:rPr lang="ru-RU" sz="1600" u="sng" dirty="0" smtClean="0">
                <a:hlinkClick r:id="rId9"/>
              </a:rPr>
              <a:t>, </a:t>
            </a:r>
            <a:r>
              <a:rPr lang="ru-RU" sz="1600" dirty="0"/>
              <a:t> </a:t>
            </a:r>
            <a:r>
              <a:rPr lang="ru-RU" sz="1600" u="sng" dirty="0"/>
              <a:t>ветеринарные услуги</a:t>
            </a:r>
            <a:r>
              <a:rPr lang="ru-RU" sz="1600" u="sng" dirty="0" smtClean="0"/>
              <a:t>; </a:t>
            </a:r>
            <a:r>
              <a:rPr lang="ru-RU" sz="1600" u="sng" dirty="0"/>
              <a:t> аудиторские услуги</a:t>
            </a:r>
            <a:r>
              <a:rPr lang="ru-RU" sz="1600" u="sng" dirty="0" smtClean="0"/>
              <a:t>; </a:t>
            </a:r>
            <a:r>
              <a:rPr lang="ru-RU" sz="1600" u="sng" dirty="0"/>
              <a:t> информационные услуги</a:t>
            </a:r>
            <a:r>
              <a:rPr lang="ru-RU" sz="1600" dirty="0"/>
              <a:t>;</a:t>
            </a:r>
          </a:p>
          <a:p>
            <a:r>
              <a:rPr lang="ru-RU" sz="1600" dirty="0" smtClean="0">
                <a:hlinkClick r:id="rId10"/>
              </a:rPr>
              <a:t>услуги </a:t>
            </a:r>
            <a:r>
              <a:rPr lang="ru-RU" sz="1600" dirty="0">
                <a:hlinkClick r:id="rId10"/>
              </a:rPr>
              <a:t>по туристическому обслуживанию</a:t>
            </a:r>
            <a:r>
              <a:rPr lang="ru-RU" sz="1600" dirty="0" smtClean="0">
                <a:hlinkClick r:id="rId10"/>
              </a:rPr>
              <a:t>.</a:t>
            </a:r>
          </a:p>
          <a:p>
            <a:endParaRPr lang="ru-RU" sz="1600" dirty="0">
              <a:hlinkClick r:id="rId10"/>
            </a:endParaRPr>
          </a:p>
          <a:p>
            <a:pPr algn="just"/>
            <a:r>
              <a:rPr lang="ru-RU" sz="1600" dirty="0"/>
              <a:t>Данный перечень не является закрытым, т.е. договор возмездного оказания услуг может быть заключен и при оказании иных услуг, например</a:t>
            </a:r>
            <a:r>
              <a:rPr lang="ru-RU" sz="1600" dirty="0" smtClean="0"/>
              <a:t>: </a:t>
            </a:r>
            <a:r>
              <a:rPr lang="ru-RU" sz="1600" u="sng" dirty="0" smtClean="0">
                <a:hlinkClick r:id="rId11"/>
              </a:rPr>
              <a:t>юридических, </a:t>
            </a:r>
            <a:r>
              <a:rPr lang="ru-RU" sz="1600" u="sng" dirty="0" smtClean="0">
                <a:hlinkClick r:id="rId12"/>
              </a:rPr>
              <a:t>охранных, </a:t>
            </a:r>
            <a:r>
              <a:rPr lang="ru-RU" sz="1600" u="sng" dirty="0" smtClean="0">
                <a:hlinkClick r:id="rId13"/>
              </a:rPr>
              <a:t>рекламных, </a:t>
            </a:r>
            <a:r>
              <a:rPr lang="ru-RU" sz="1600" u="sng" dirty="0" smtClean="0">
                <a:hlinkClick r:id="rId14"/>
              </a:rPr>
              <a:t>услуг </a:t>
            </a:r>
            <a:r>
              <a:rPr lang="ru-RU" sz="1600" u="sng" dirty="0">
                <a:hlinkClick r:id="rId14"/>
              </a:rPr>
              <a:t>по предоставлению </a:t>
            </a:r>
            <a:r>
              <a:rPr lang="ru-RU" sz="1600" u="sng" dirty="0" smtClean="0">
                <a:hlinkClick r:id="rId14"/>
              </a:rPr>
              <a:t>персонала,</a:t>
            </a:r>
            <a:r>
              <a:rPr lang="ru-RU" sz="1600" u="sng" dirty="0" smtClean="0"/>
              <a:t> </a:t>
            </a:r>
            <a:r>
              <a:rPr lang="ru-RU" sz="1600" u="sng" dirty="0" smtClean="0">
                <a:hlinkClick r:id="rId15"/>
              </a:rPr>
              <a:t>по </a:t>
            </a:r>
            <a:r>
              <a:rPr lang="ru-RU" sz="1600" u="sng" dirty="0">
                <a:hlinkClick r:id="rId15"/>
              </a:rPr>
              <a:t>ведению бухгалтерского учета</a:t>
            </a:r>
            <a:r>
              <a:rPr lang="ru-RU" sz="1600" u="sng" dirty="0" smtClean="0">
                <a:hlinkClick r:id="rId15"/>
              </a:rPr>
              <a:t>; </a:t>
            </a:r>
            <a:r>
              <a:rPr lang="ru-RU" sz="1600" u="sng" dirty="0" smtClean="0">
                <a:hlinkClick r:id="rId16"/>
              </a:rPr>
              <a:t>по </a:t>
            </a:r>
            <a:r>
              <a:rPr lang="ru-RU" sz="1600" u="sng" dirty="0">
                <a:hlinkClick r:id="rId16"/>
              </a:rPr>
              <a:t>проведению оценки объекта.</a:t>
            </a:r>
          </a:p>
          <a:p>
            <a:endParaRPr lang="ru-RU" dirty="0"/>
          </a:p>
          <a:p>
            <a:pPr lvl="0" algn="just"/>
            <a:endParaRPr lang="ru-RU" sz="2400" b="1" i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880" y="0"/>
            <a:ext cx="5652120" cy="757899"/>
          </a:xfrm>
          <a:solidFill>
            <a:schemeClr val="accent2">
              <a:lumMod val="75000"/>
            </a:schemeClr>
          </a:solidFill>
        </p:spPr>
        <p:txBody>
          <a:bodyPr anchor="ctr">
            <a:normAutofit fontScale="90000"/>
          </a:bodyPr>
          <a:lstStyle/>
          <a:p>
            <a:pPr algn="ctr"/>
            <a:r>
              <a:rPr lang="ru-RU" sz="2200" b="1" dirty="0" smtClean="0">
                <a:solidFill>
                  <a:schemeClr val="bg1"/>
                </a:solidFill>
                <a:effectLst/>
              </a:rPr>
              <a:t>Существенные условия договора возмездного оказания услуг</a:t>
            </a:r>
            <a:endParaRPr lang="ru-RU" sz="2200" b="1" dirty="0">
              <a:solidFill>
                <a:schemeClr val="bg1"/>
              </a:solidFill>
              <a:effectLst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269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7" name="Рисунок 6" descr="http://im7-tub-ru.yandex.net/i?id=250216678-14-72&amp;n=21">
            <a:hlinkClick r:id="rId2" tgtFrame="&quot;_blank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49" y="404664"/>
            <a:ext cx="1257547" cy="79208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578149" y="1196752"/>
            <a:ext cx="802910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600" b="1" dirty="0" smtClean="0"/>
          </a:p>
          <a:p>
            <a:endParaRPr lang="ru-RU" dirty="0"/>
          </a:p>
          <a:p>
            <a:pPr lvl="0" algn="just"/>
            <a:endParaRPr lang="ru-RU" sz="2400" b="1" i="1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340769"/>
            <a:ext cx="7848872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/>
              <a:t>В соответствии с абзацем вторым </a:t>
            </a:r>
            <a:r>
              <a:rPr lang="ru-RU" sz="2200" dirty="0" smtClean="0"/>
              <a:t>пункта </a:t>
            </a:r>
            <a:r>
              <a:rPr lang="ru-RU" sz="2200" dirty="0"/>
              <a:t>1 </a:t>
            </a:r>
            <a:r>
              <a:rPr lang="ru-RU" sz="2200" dirty="0" smtClean="0"/>
              <a:t>статьи </a:t>
            </a:r>
            <a:r>
              <a:rPr lang="ru-RU" sz="2200" dirty="0"/>
              <a:t>432 ГК РФ существенными являются</a:t>
            </a:r>
            <a:r>
              <a:rPr lang="ru-RU" sz="2200" dirty="0" smtClean="0"/>
              <a:t>:</a:t>
            </a:r>
          </a:p>
          <a:p>
            <a:pPr algn="just"/>
            <a:endParaRPr lang="ru-RU" sz="2200" dirty="0"/>
          </a:p>
          <a:p>
            <a:r>
              <a:rPr lang="ru-RU" sz="2200" dirty="0"/>
              <a:t>- условия о предмете договора</a:t>
            </a:r>
            <a:r>
              <a:rPr lang="ru-RU" sz="2200" dirty="0" smtClean="0"/>
              <a:t>;</a:t>
            </a:r>
          </a:p>
          <a:p>
            <a:endParaRPr lang="ru-RU" sz="2200" dirty="0"/>
          </a:p>
          <a:p>
            <a:pPr algn="just"/>
            <a:r>
              <a:rPr lang="ru-RU" sz="2200" dirty="0"/>
              <a:t>- условия, которые названы в законе или иных правовых актах как существенные или необходимые для договоров данного </a:t>
            </a:r>
            <a:r>
              <a:rPr lang="ru-RU" sz="2200" dirty="0" smtClean="0"/>
              <a:t>вида;</a:t>
            </a:r>
          </a:p>
          <a:p>
            <a:endParaRPr lang="ru-RU" sz="2200" dirty="0"/>
          </a:p>
          <a:p>
            <a:pPr algn="just"/>
            <a:r>
              <a:rPr lang="ru-RU" sz="2200" dirty="0"/>
              <a:t>- все те условия, относительно которых по заявлению одной из сторон должно быть достигнуто соглашение.</a:t>
            </a:r>
          </a:p>
        </p:txBody>
      </p:sp>
    </p:spTree>
    <p:extLst>
      <p:ext uri="{BB962C8B-B14F-4D97-AF65-F5344CB8AC3E}">
        <p14:creationId xmlns:p14="http://schemas.microsoft.com/office/powerpoint/2010/main" val="60807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880" y="0"/>
            <a:ext cx="5652120" cy="757899"/>
          </a:xfrm>
          <a:solidFill>
            <a:schemeClr val="accent2">
              <a:lumMod val="75000"/>
            </a:schemeClr>
          </a:solidFill>
        </p:spPr>
        <p:txBody>
          <a:bodyPr anchor="ctr">
            <a:normAutofit fontScale="90000"/>
          </a:bodyPr>
          <a:lstStyle/>
          <a:p>
            <a:pPr algn="ctr"/>
            <a:r>
              <a:rPr lang="ru-RU" sz="2200" b="1" dirty="0" smtClean="0">
                <a:solidFill>
                  <a:schemeClr val="bg1"/>
                </a:solidFill>
                <a:effectLst/>
              </a:rPr>
              <a:t>Предмет договора возмездного оказания услуг</a:t>
            </a:r>
            <a:endParaRPr lang="ru-RU" sz="2200" b="1" dirty="0">
              <a:solidFill>
                <a:schemeClr val="bg1"/>
              </a:solidFill>
              <a:effectLst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269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7" name="Рисунок 6" descr="http://im7-tub-ru.yandex.net/i?id=250216678-14-72&amp;n=21">
            <a:hlinkClick r:id="rId2" tgtFrame="&quot;_blank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49" y="404664"/>
            <a:ext cx="1257547" cy="79208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578149" y="1196752"/>
            <a:ext cx="802910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600" b="1" dirty="0" smtClean="0"/>
          </a:p>
          <a:p>
            <a:endParaRPr lang="ru-RU" dirty="0"/>
          </a:p>
          <a:p>
            <a:pPr lvl="0" algn="just"/>
            <a:endParaRPr lang="ru-RU" sz="2400" b="1" i="1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8149" y="1368043"/>
            <a:ext cx="7954291" cy="470898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/>
            <a:r>
              <a:rPr lang="ru-RU" sz="2000" dirty="0" smtClean="0"/>
              <a:t>Предметом </a:t>
            </a:r>
            <a:r>
              <a:rPr lang="ru-RU" sz="2000" dirty="0"/>
              <a:t>договора возмездного оказания услуг может быть (на основании п. 1 ст. 779 ГК РФ):</a:t>
            </a:r>
          </a:p>
          <a:p>
            <a:pPr algn="just"/>
            <a:r>
              <a:rPr lang="ru-RU" sz="2000" dirty="0"/>
              <a:t>- совершение определенных действий;</a:t>
            </a:r>
          </a:p>
          <a:p>
            <a:pPr algn="just"/>
            <a:r>
              <a:rPr lang="ru-RU" sz="2000" dirty="0"/>
              <a:t>- осуществление определенной деятельности.</a:t>
            </a:r>
          </a:p>
          <a:p>
            <a:pPr algn="just"/>
            <a:r>
              <a:rPr lang="ru-RU" sz="2000" dirty="0" smtClean="0"/>
              <a:t>Письмо Президиума ВАС РФ от </a:t>
            </a:r>
            <a:r>
              <a:rPr lang="ru-RU" sz="2000" dirty="0"/>
              <a:t>29.09.1999 N 48 </a:t>
            </a:r>
            <a:r>
              <a:rPr lang="ru-RU" sz="2000" dirty="0" smtClean="0"/>
              <a:t>- договор </a:t>
            </a:r>
            <a:r>
              <a:rPr lang="ru-RU" sz="2000" dirty="0"/>
              <a:t>возмездного оказания услуг может считаться заключенным, если в нем перечислены определенные действия, которые обязан совершить исполнитель, либо указана определенная деятельность, которую он обязан осуществить. </a:t>
            </a:r>
          </a:p>
          <a:p>
            <a:pPr algn="just"/>
            <a:r>
              <a:rPr lang="ru-RU" sz="2000" dirty="0"/>
              <a:t>Если текст договора не позволяет определить, какие именно услуги должны быть оказаны, то договор считается незаключенным (постановления ФАС Дальневосточного округа от 12.04.2005 </a:t>
            </a:r>
            <a:r>
              <a:rPr lang="ru-RU" sz="2000" dirty="0" smtClean="0"/>
              <a:t>№</a:t>
            </a:r>
            <a:r>
              <a:rPr lang="ru-RU" sz="2000" dirty="0"/>
              <a:t> Ф03-А24/05-1/647, от 25.09.2007 </a:t>
            </a:r>
            <a:r>
              <a:rPr lang="ru-RU" sz="2000" dirty="0" smtClean="0"/>
              <a:t>№</a:t>
            </a:r>
            <a:r>
              <a:rPr lang="ru-RU" sz="2000" dirty="0"/>
              <a:t> Ф03-А51/07-1/3537).</a:t>
            </a:r>
          </a:p>
          <a:p>
            <a:pPr algn="just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89120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880" y="0"/>
            <a:ext cx="5652120" cy="757899"/>
          </a:xfrm>
          <a:solidFill>
            <a:schemeClr val="accent2">
              <a:lumMod val="75000"/>
            </a:schemeClr>
          </a:solidFill>
        </p:spPr>
        <p:txBody>
          <a:bodyPr anchor="ctr">
            <a:normAutofit fontScale="90000"/>
          </a:bodyPr>
          <a:lstStyle/>
          <a:p>
            <a:pPr algn="ctr"/>
            <a:r>
              <a:rPr lang="ru-RU" sz="2200" b="1" dirty="0" smtClean="0">
                <a:solidFill>
                  <a:schemeClr val="bg1"/>
                </a:solidFill>
                <a:effectLst/>
              </a:rPr>
              <a:t>Основные отличия договора возмездного оказания услуг от трудового договора</a:t>
            </a:r>
            <a:endParaRPr lang="ru-RU" sz="2200" b="1" dirty="0">
              <a:solidFill>
                <a:schemeClr val="bg1"/>
              </a:solidFill>
              <a:effectLst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972800" y="314269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7" name="Рисунок 6" descr="http://im7-tub-ru.yandex.net/i?id=250216678-14-72&amp;n=21">
            <a:hlinkClick r:id="rId2" tgtFrame="&quot;_blank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49" y="404664"/>
            <a:ext cx="1257547" cy="79208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578149" y="1196752"/>
            <a:ext cx="802910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600" b="1" dirty="0" smtClean="0"/>
          </a:p>
          <a:p>
            <a:endParaRPr lang="ru-RU" dirty="0"/>
          </a:p>
          <a:p>
            <a:pPr lvl="0" algn="just"/>
            <a:endParaRPr lang="ru-RU" sz="2400" b="1" i="1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8149" y="1152599"/>
            <a:ext cx="7954291" cy="513986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/>
            <a:r>
              <a:rPr lang="ru-RU" sz="2200" dirty="0"/>
              <a:t>- по договору о возмездном оказании услуг имеется возможность привлечь для исполнения третье лицо (если это предусмотрено договором), а деятельность в рамках трудового договора осуществляется работником лично</a:t>
            </a:r>
            <a:r>
              <a:rPr lang="ru-RU" sz="2200" dirty="0" smtClean="0"/>
              <a:t>;</a:t>
            </a:r>
          </a:p>
          <a:p>
            <a:pPr algn="just"/>
            <a:endParaRPr lang="ru-RU" sz="2200" dirty="0"/>
          </a:p>
          <a:p>
            <a:pPr algn="just"/>
            <a:r>
              <a:rPr lang="ru-RU" sz="2200" dirty="0"/>
              <a:t>- исполнитель организует работу по своему усмотрению, а работник по трудовому договору подчиняется внутреннему трудовому распорядку</a:t>
            </a:r>
            <a:r>
              <a:rPr lang="ru-RU" sz="2200" dirty="0" smtClean="0"/>
              <a:t>;</a:t>
            </a:r>
          </a:p>
          <a:p>
            <a:pPr algn="just"/>
            <a:endParaRPr lang="ru-RU" sz="2200" dirty="0"/>
          </a:p>
          <a:p>
            <a:pPr algn="just"/>
            <a:r>
              <a:rPr lang="ru-RU" sz="2200" dirty="0"/>
              <a:t>- по договору о возмездном оказании услуг социальные гарантии для исполнителя не предусмотрены, а по трудовому договору для работника предусматриваются оплачиваемый отпуск, оплата больничных и другие социальные гарантии.</a:t>
            </a:r>
          </a:p>
          <a:p>
            <a:pPr algn="just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9233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1F786F3915C191458A14E061B2039E9C" ma:contentTypeVersion="0" ma:contentTypeDescription="Создание документа." ma:contentTypeScope="" ma:versionID="fd2b5b62b01b7fc2aad473dbc5729243">
  <xsd:schema xmlns:xsd="http://www.w3.org/2001/XMLSchema" xmlns:xs="http://www.w3.org/2001/XMLSchema" xmlns:p="http://schemas.microsoft.com/office/2006/metadata/properties" xmlns:ns2="f07adec3-9edc-4ba9-a947-c557adee0635" xmlns:ns3="e0e05f54-cbf1-4c6c-9b4a-ded4f332edc5" xmlns:ns4="1c3e5e44-5afc-4e32-9e49-e9b2ac936314" targetNamespace="http://schemas.microsoft.com/office/2006/metadata/properties" ma:root="true" ma:fieldsID="ec008dbbbc03d0cf8c12329c5f3d0f0f" ns2:_="" ns3:_="" ns4:_="">
    <xsd:import namespace="f07adec3-9edc-4ba9-a947-c557adee0635"/>
    <xsd:import namespace="e0e05f54-cbf1-4c6c-9b4a-ded4f332edc5"/>
    <xsd:import namespace="1c3e5e44-5afc-4e32-9e49-e9b2ac936314"/>
    <xsd:element name="properties">
      <xsd:complexType>
        <xsd:sequence>
          <xsd:element name="documentManagement">
            <xsd:complexType>
              <xsd:all>
                <xsd:element ref="ns2:Description" minOccurs="0"/>
                <xsd:element ref="ns3:DocDate" minOccurs="0"/>
                <xsd:element ref="ns4:docTyp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7adec3-9edc-4ba9-a947-c557adee0635" elementFormDefault="qualified">
    <xsd:import namespace="http://schemas.microsoft.com/office/2006/documentManagement/types"/>
    <xsd:import namespace="http://schemas.microsoft.com/office/infopath/2007/PartnerControls"/>
    <xsd:element name="Description" ma:index="8" nillable="true" ma:displayName="Описание" ma:internalName="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e05f54-cbf1-4c6c-9b4a-ded4f332edc5" elementFormDefault="qualified">
    <xsd:import namespace="http://schemas.microsoft.com/office/2006/documentManagement/types"/>
    <xsd:import namespace="http://schemas.microsoft.com/office/infopath/2007/PartnerControls"/>
    <xsd:element name="DocDate" ma:index="9" nillable="true" ma:displayName="Дата документа" ma:format="DateOnly" ma:internalName="Doc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3e5e44-5afc-4e32-9e49-e9b2ac936314" elementFormDefault="qualified">
    <xsd:import namespace="http://schemas.microsoft.com/office/2006/documentManagement/types"/>
    <xsd:import namespace="http://schemas.microsoft.com/office/infopath/2007/PartnerControls"/>
    <xsd:element name="docType" ma:index="10" nillable="true" ma:displayName="Тип документа" ma:list="{183d5bb7-6511-41e2-99f4-6fe5101779b3}" ma:internalName="docType" ma:readOnly="false" ma:showField="Title" ma:web="efbf66dc-e8b4-4f3f-a3dc-0e197ffdf3e9">
      <xsd:simpleType>
        <xsd:restriction base="dms:Lookup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cDate xmlns="e0e05f54-cbf1-4c6c-9b4a-ded4f332edc5">2014-04-19T20:00:00+00:00</DocDate>
    <Description xmlns="f07adec3-9edc-4ba9-a947-c557adee0635" xsi:nil="true"/>
    <docType xmlns="1c3e5e44-5afc-4e32-9e49-e9b2ac936314">44</docType>
  </documentManagement>
</p:properties>
</file>

<file path=customXml/itemProps1.xml><?xml version="1.0" encoding="utf-8"?>
<ds:datastoreItem xmlns:ds="http://schemas.openxmlformats.org/officeDocument/2006/customXml" ds:itemID="{B28A132C-1A76-423D-9750-82DBE851BA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7adec3-9edc-4ba9-a947-c557adee0635"/>
    <ds:schemaRef ds:uri="e0e05f54-cbf1-4c6c-9b4a-ded4f332edc5"/>
    <ds:schemaRef ds:uri="1c3e5e44-5afc-4e32-9e49-e9b2ac9363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51087F8-6FCA-466C-AB9D-E7EB10E59F8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81D1DD0-1B58-433A-BFA0-FFC4DAD55414}">
  <ds:schemaRefs>
    <ds:schemaRef ds:uri="http://schemas.microsoft.com/office/2006/metadata/properties"/>
    <ds:schemaRef ds:uri="http://schemas.microsoft.com/office/2006/documentManagement/types"/>
    <ds:schemaRef ds:uri="1c3e5e44-5afc-4e32-9e49-e9b2ac936314"/>
    <ds:schemaRef ds:uri="http://purl.org/dc/elements/1.1/"/>
    <ds:schemaRef ds:uri="f07adec3-9edc-4ba9-a947-c557adee0635"/>
    <ds:schemaRef ds:uri="http://purl.org/dc/dcmitype/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e0e05f54-cbf1-4c6c-9b4a-ded4f332edc5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3209</TotalTime>
  <Words>1022</Words>
  <Application>Microsoft Office PowerPoint</Application>
  <PresentationFormat>Экран (4:3)</PresentationFormat>
  <Paragraphs>112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Аспект</vt:lpstr>
      <vt:lpstr> РАЗГРАНИЧЕНИЕ ТРУДОВОГО ДОГОВОРА И ГРАЖДАНСКОГО ПРАВОВОГО ДОГОВОРА</vt:lpstr>
      <vt:lpstr>Презентация PowerPoint</vt:lpstr>
      <vt:lpstr>Основные отличия трудового договора от гражданско-правового договора (ч.2 ст. 21, ч.2 ст. 22, ст. 57 ТК РФ; гл. 37, 38, 39, 40, 41 ГК РФ)</vt:lpstr>
      <vt:lpstr>Основные отличия трудового договора от гражданско-правового договора (продолжение)</vt:lpstr>
      <vt:lpstr>Основные отличия трудового договора от гражданско-правового договора (продолжение)</vt:lpstr>
      <vt:lpstr>Основные понятия</vt:lpstr>
      <vt:lpstr>Основные понятия</vt:lpstr>
      <vt:lpstr>Если соглашение, которое учреждение заключило с исполнителем услуг (работ), отвечает каким – либо  из перечисленных в статье 56 ТК РФ признаков, значит отношения учреждения с физическим лицом носят трудовой характер и должны быть оформлены трудовым договором.  Согласно части 2  статьи 57 ТК РФ в числе обязательных для включения в трудовой договор установлены следующие условия: - место работы; - условие об указании трудовой функции работника (работы по должности в соответствии со штатным расписанием, профессии, специальности с указанием квалификации; конкретного вида поручаемой работнику работы); - дата начала работы, а в случае, когда заключается срочный трудовой договор - срок его действия и обстоятельства (причины), послужившие основанием для его заключения; - условия оплаты труда (в том числе размер тарифной ставки или оклада (должностного оклада) работника, доплаты, надбавки и поощрительные выплаты); </vt:lpstr>
      <vt:lpstr>  - режим работы и времени отдыха (если для данного работника он отличается от общих правил, действующих у данного работодателя); - гарантии и компенсации за работу с вредными и (или) опасными условиями труда, если работник принимается на работу в соответствующих условиях, с указанием характеристик условий труда на рабочем месте; - условия, определяющие в необходимых случаях характер работы (подвижной, разъездной, в пути, другой характер работы); - условия труда на рабочем месте; - условие об обязательном социальном страховании работника в соответствии с настоящим Кодексом и иными федеральными законами; - другие условия в случаях, предусмотренных трудовым законодательством и иными нормативными правовыми актами, содержащими нормы трудового права.  Примечание: не все обязательные условия трудового договора, установленные статьей 57 ТК РФ, являются обязательными для гражданско-правовых договорах. </vt:lpstr>
      <vt:lpstr>Презентация PowerPoint</vt:lpstr>
      <vt:lpstr>Отличительные черты гражданско – правового характера</vt:lpstr>
      <vt:lpstr>Ответственность работодателя</vt:lpstr>
      <vt:lpstr>Договор возмездного оказания услуг (статья 779 ГК РФ)</vt:lpstr>
      <vt:lpstr>Существенные условия договора возмездного оказания услуг</vt:lpstr>
      <vt:lpstr>Предмет договора возмездного оказания услуг</vt:lpstr>
      <vt:lpstr>Основные отличия договора возмездного оказания услуг от трудового договора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проведении аттестации муниципальных служащих</dc:title>
  <dc:creator>Evstratova</dc:creator>
  <cp:lastModifiedBy>Леванкова Ирина Николаевна</cp:lastModifiedBy>
  <cp:revision>516</cp:revision>
  <cp:lastPrinted>2014-04-16T07:43:15Z</cp:lastPrinted>
  <dcterms:created xsi:type="dcterms:W3CDTF">2010-05-26T04:09:55Z</dcterms:created>
  <dcterms:modified xsi:type="dcterms:W3CDTF">2015-10-22T07:57:35Z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0x0101001F786F3915C191458A14E061B2039E9C</vt:lpwstr>
  </property>
  <property fmtid="{D5CDD505-2E9C-101B-9397-08002B2CF9AE}" pid="3" name="vti_description">
    <vt:lpwstr>&lt;div&gt;&lt;strong&gt;Порядок предложения вакантных должностей &lt;/strong&gt;служащим, замещающим сокращаемые должности гражданской службы&lt;/div&gt;</vt:lpwstr>
  </property>
</Properties>
</file>